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24"/>
  </p:notesMasterIdLst>
  <p:sldIdLst>
    <p:sldId id="256" r:id="rId2"/>
    <p:sldId id="257" r:id="rId3"/>
    <p:sldId id="258" r:id="rId4"/>
    <p:sldId id="259" r:id="rId5"/>
    <p:sldId id="260" r:id="rId6"/>
    <p:sldId id="261" r:id="rId7"/>
    <p:sldId id="263" r:id="rId8"/>
    <p:sldId id="262"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68353" autoAdjust="0"/>
  </p:normalViewPr>
  <p:slideViewPr>
    <p:cSldViewPr snapToGrid="0">
      <p:cViewPr varScale="1">
        <p:scale>
          <a:sx n="59" d="100"/>
          <a:sy n="59" d="100"/>
        </p:scale>
        <p:origin x="1302" y="78"/>
      </p:cViewPr>
      <p:guideLst/>
    </p:cSldViewPr>
  </p:slideViewPr>
  <p:notesTextViewPr>
    <p:cViewPr>
      <p:scale>
        <a:sx n="1" d="1"/>
        <a:sy n="1" d="1"/>
      </p:scale>
      <p:origin x="0" y="0"/>
    </p:cViewPr>
  </p:notesTextViewPr>
  <p:sorterViewPr>
    <p:cViewPr>
      <p:scale>
        <a:sx n="100" d="100"/>
        <a:sy n="100" d="100"/>
      </p:scale>
      <p:origin x="0" y="-4326"/>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651702174"/>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6" name="Google Shape;8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372840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The person behind this, Konstantinos </a:t>
            </a:r>
            <a:r>
              <a:rPr lang="en-US" dirty="0" err="1"/>
              <a:t>Chandrinos</a:t>
            </a:r>
            <a:r>
              <a:rPr lang="en-US" dirty="0"/>
              <a:t>, formerly at the </a:t>
            </a:r>
            <a:r>
              <a:rPr lang="en-US" dirty="0" smtClean="0"/>
              <a:t>national </a:t>
            </a:r>
            <a:r>
              <a:rPr lang="en-US" dirty="0"/>
              <a:t>Centre for Scientific Research in Athens, </a:t>
            </a:r>
            <a:endParaRPr lang="en-US" dirty="0" smtClean="0"/>
          </a:p>
          <a:p>
            <a:pPr marL="0" lvl="0" indent="0" algn="l" rtl="0">
              <a:spcBef>
                <a:spcPts val="0"/>
              </a:spcBef>
              <a:spcAft>
                <a:spcPts val="0"/>
              </a:spcAft>
              <a:buNone/>
            </a:pPr>
            <a:r>
              <a:rPr lang="en-US" dirty="0" smtClean="0"/>
              <a:t>is </a:t>
            </a:r>
            <a:r>
              <a:rPr lang="en-US" dirty="0"/>
              <a:t>Greek and therefore veers towards Greek philosophy.</a:t>
            </a:r>
            <a:endParaRPr dirty="0"/>
          </a:p>
        </p:txBody>
      </p:sp>
      <p:sp>
        <p:nvSpPr>
          <p:cNvPr id="154" name="Google Shape;154;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121036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0" name="Google Shape;160;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975706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7" name="Google Shape;167;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569972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4" name="Google Shape;174;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2403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p1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1" name="Google Shape;181;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369603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8" name="Google Shape;188;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200"/>
              <a:buFont typeface="Calibri"/>
              <a:buNone/>
            </a:pPr>
            <a:r>
              <a:rPr lang="en-US" dirty="0"/>
              <a:t>New topic: </a:t>
            </a:r>
            <a:r>
              <a:rPr lang="en-US" b="1" dirty="0"/>
              <a:t>Semantic Data Lake.  </a:t>
            </a:r>
            <a:endParaRPr lang="en-US" b="1" dirty="0" smtClean="0"/>
          </a:p>
          <a:p>
            <a:pPr marL="0" marR="0" lvl="0" indent="0" algn="l" rtl="0">
              <a:spcBef>
                <a:spcPts val="0"/>
              </a:spcBef>
              <a:spcAft>
                <a:spcPts val="0"/>
              </a:spcAft>
              <a:buClr>
                <a:schemeClr val="dk1"/>
              </a:buClr>
              <a:buSzPts val="1200"/>
              <a:buFont typeface="Calibri"/>
              <a:buNone/>
            </a:pPr>
            <a:endParaRPr dirty="0"/>
          </a:p>
          <a:p>
            <a:pPr marL="0" marR="0" lvl="0" indent="0" algn="l" rtl="0">
              <a:spcBef>
                <a:spcPts val="0"/>
              </a:spcBef>
              <a:spcAft>
                <a:spcPts val="0"/>
              </a:spcAft>
              <a:buClr>
                <a:schemeClr val="dk1"/>
              </a:buClr>
              <a:buSzPts val="1200"/>
              <a:buFont typeface="Calibri"/>
              <a:buNone/>
            </a:pPr>
            <a:r>
              <a:rPr lang="en-US" dirty="0"/>
              <a:t>Data Lakes are not new, but </a:t>
            </a:r>
            <a:r>
              <a:rPr lang="en-US" dirty="0" smtClean="0"/>
              <a:t>Fraunhofer </a:t>
            </a:r>
            <a:r>
              <a:rPr lang="en-US" dirty="0"/>
              <a:t>have </a:t>
            </a:r>
            <a:r>
              <a:rPr lang="en-US" dirty="0" smtClean="0"/>
              <a:t>added </a:t>
            </a:r>
            <a:r>
              <a:rPr lang="en-US" dirty="0"/>
              <a:t>a semantic layer on top of a data lake.</a:t>
            </a:r>
            <a:endParaRPr dirty="0"/>
          </a:p>
          <a:p>
            <a:pPr marL="0" marR="0" lvl="0" indent="0" algn="l" rtl="0">
              <a:spcBef>
                <a:spcPts val="0"/>
              </a:spcBef>
              <a:spcAft>
                <a:spcPts val="0"/>
              </a:spcAft>
              <a:buClr>
                <a:schemeClr val="dk1"/>
              </a:buClr>
              <a:buSzPts val="1200"/>
              <a:buFont typeface="Calibri"/>
              <a:buNone/>
            </a:pPr>
            <a:endParaRPr lang="en-US" dirty="0" smtClean="0"/>
          </a:p>
          <a:p>
            <a:pPr marL="0" marR="0" lvl="0" indent="0" algn="l" rtl="0">
              <a:spcBef>
                <a:spcPts val="0"/>
              </a:spcBef>
              <a:spcAft>
                <a:spcPts val="0"/>
              </a:spcAft>
              <a:buClr>
                <a:schemeClr val="dk1"/>
              </a:buClr>
              <a:buSzPts val="1200"/>
              <a:buFont typeface="Calibri"/>
              <a:buNone/>
            </a:pPr>
            <a:r>
              <a:rPr lang="en-US" dirty="0" smtClean="0"/>
              <a:t>This </a:t>
            </a:r>
            <a:r>
              <a:rPr lang="en-US" dirty="0"/>
              <a:t>was done as part of the Big Data Europe project that built a Docker-based system to create </a:t>
            </a:r>
            <a:r>
              <a:rPr lang="en-US" dirty="0" err="1"/>
              <a:t>customised</a:t>
            </a:r>
            <a:r>
              <a:rPr lang="en-US" dirty="0"/>
              <a:t> big data workflows.</a:t>
            </a:r>
            <a:endParaRPr dirty="0"/>
          </a:p>
        </p:txBody>
      </p:sp>
    </p:spTree>
    <p:extLst>
      <p:ext uri="{BB962C8B-B14F-4D97-AF65-F5344CB8AC3E}">
        <p14:creationId xmlns:p14="http://schemas.microsoft.com/office/powerpoint/2010/main" val="4368041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6" name="Google Shape;196;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200"/>
              <a:buFont typeface="Calibri"/>
              <a:buNone/>
            </a:pPr>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6367913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4" name="Google Shape;204;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200"/>
              <a:buFont typeface="Calibri"/>
              <a:buNone/>
            </a:pPr>
            <a:r>
              <a:rPr lang="en-US" dirty="0"/>
              <a:t>The </a:t>
            </a:r>
            <a:r>
              <a:rPr lang="en-US" dirty="0" err="1"/>
              <a:t>Squerall</a:t>
            </a:r>
            <a:r>
              <a:rPr lang="en-US" dirty="0"/>
              <a:t> project has proved initially promising results but needs further development. </a:t>
            </a:r>
            <a:endParaRPr lang="en-US" dirty="0" smtClean="0"/>
          </a:p>
          <a:p>
            <a:pPr marL="0" marR="0" lvl="0" indent="0" algn="l" rtl="0">
              <a:spcBef>
                <a:spcPts val="0"/>
              </a:spcBef>
              <a:spcAft>
                <a:spcPts val="0"/>
              </a:spcAft>
              <a:buClr>
                <a:schemeClr val="dk1"/>
              </a:buClr>
              <a:buSzPts val="1200"/>
              <a:buFont typeface="Calibri"/>
              <a:buNone/>
            </a:pPr>
            <a:endParaRPr lang="en-US" dirty="0" smtClean="0"/>
          </a:p>
          <a:p>
            <a:pPr marL="0" marR="0" lvl="0" indent="0" algn="l" rtl="0">
              <a:spcBef>
                <a:spcPts val="0"/>
              </a:spcBef>
              <a:spcAft>
                <a:spcPts val="0"/>
              </a:spcAft>
              <a:buClr>
                <a:schemeClr val="dk1"/>
              </a:buClr>
              <a:buSzPts val="1200"/>
              <a:buFont typeface="Calibri"/>
              <a:buNone/>
            </a:pPr>
            <a:r>
              <a:rPr lang="en-US" b="1" dirty="0" smtClean="0"/>
              <a:t>Performance </a:t>
            </a:r>
            <a:r>
              <a:rPr lang="en-US" b="1" dirty="0"/>
              <a:t>is better than the traditional integration at ingestion time</a:t>
            </a:r>
            <a:r>
              <a:rPr lang="en-US" dirty="0"/>
              <a:t> - i.e. mapping everything to a single unified data </a:t>
            </a:r>
            <a:r>
              <a:rPr lang="en-US" dirty="0" smtClean="0"/>
              <a:t>model.</a:t>
            </a:r>
          </a:p>
          <a:p>
            <a:pPr marL="0" marR="0" lvl="0" indent="0" algn="l" rtl="0">
              <a:spcBef>
                <a:spcPts val="0"/>
              </a:spcBef>
              <a:spcAft>
                <a:spcPts val="0"/>
              </a:spcAft>
              <a:buClr>
                <a:schemeClr val="dk1"/>
              </a:buClr>
              <a:buSzPts val="1200"/>
              <a:buFont typeface="Calibri"/>
              <a:buNone/>
            </a:pPr>
            <a:r>
              <a:rPr lang="en-US" dirty="0" smtClean="0"/>
              <a:t>You </a:t>
            </a:r>
            <a:r>
              <a:rPr lang="en-US" dirty="0"/>
              <a:t>only </a:t>
            </a:r>
            <a:r>
              <a:rPr lang="en-US" dirty="0" smtClean="0"/>
              <a:t>query </a:t>
            </a:r>
            <a:r>
              <a:rPr lang="en-US" dirty="0"/>
              <a:t>relevant data, not the whole lot, looking for things that aren’t there.</a:t>
            </a:r>
            <a:endParaRPr sz="1200" b="0" i="0" u="none" strike="noStrike" cap="none"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854035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0" name="Google Shape;270;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200"/>
              <a:buFont typeface="Calibri"/>
              <a:buNone/>
            </a:pPr>
            <a:r>
              <a:rPr lang="en-US" dirty="0" smtClean="0"/>
              <a:t>It</a:t>
            </a:r>
            <a:r>
              <a:rPr lang="en-US" baseline="0" dirty="0" smtClean="0"/>
              <a:t> ha</a:t>
            </a:r>
            <a:r>
              <a:rPr lang="en-US" dirty="0" smtClean="0"/>
              <a:t>s </a:t>
            </a:r>
            <a:r>
              <a:rPr lang="en-US" dirty="0"/>
              <a:t>been proven at a basic level </a:t>
            </a:r>
            <a:r>
              <a:rPr lang="en-US" dirty="0" smtClean="0"/>
              <a:t>– now needs work </a:t>
            </a:r>
            <a:r>
              <a:rPr lang="en-US" dirty="0"/>
              <a:t>and development to make it more production-ready.</a:t>
            </a:r>
            <a:endParaRPr sz="1200" b="0" i="0" u="none" strike="noStrike" cap="none"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0718268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3" name="Google Shape;313;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200"/>
              <a:buFont typeface="Calibri"/>
              <a:buNone/>
            </a:pPr>
            <a:r>
              <a:rPr lang="en-US"/>
              <a:t>(probably drop this slide - I admit I don’t know the details it talks about)</a:t>
            </a:r>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8769964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General intro to each of the pilots. </a:t>
            </a:r>
            <a:r>
              <a:rPr lang="en-US" dirty="0" err="1"/>
              <a:t>Emphasise</a:t>
            </a:r>
            <a:r>
              <a:rPr lang="en-US" dirty="0"/>
              <a:t> that they already have tools and procedures in place (especially IDDO and resilience.io). </a:t>
            </a:r>
            <a:endParaRPr lang="en-US" dirty="0" smtClean="0"/>
          </a:p>
          <a:p>
            <a:pPr marL="0" lvl="0" indent="0" algn="l" rtl="0">
              <a:spcBef>
                <a:spcPts val="0"/>
              </a:spcBef>
              <a:spcAft>
                <a:spcPts val="0"/>
              </a:spcAft>
              <a:buNone/>
            </a:pPr>
            <a:r>
              <a:rPr lang="en-US" dirty="0" smtClean="0"/>
              <a:t>Already </a:t>
            </a:r>
            <a:r>
              <a:rPr lang="en-US" dirty="0"/>
              <a:t>able to integrate a lot of data - but it’s </a:t>
            </a:r>
            <a:r>
              <a:rPr lang="en-US" b="1" dirty="0"/>
              <a:t>highly manual.</a:t>
            </a:r>
            <a:endParaRPr b="1" dirty="0"/>
          </a:p>
        </p:txBody>
      </p:sp>
      <p:sp>
        <p:nvSpPr>
          <p:cNvPr id="94" name="Google Shape;94;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523390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p2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If we do this, and include tools for things like data extraction from PDFs, reconciliation APIs and more, we can create a platform - a plinth - that reduces the amount of human effort required to find and use relevant data. </a:t>
            </a:r>
            <a:endParaRPr lang="en-US" dirty="0" smtClean="0"/>
          </a:p>
          <a:p>
            <a:pPr marL="0" lvl="0" indent="0" algn="l" rtl="0">
              <a:spcBef>
                <a:spcPts val="0"/>
              </a:spcBef>
              <a:spcAft>
                <a:spcPts val="0"/>
              </a:spcAft>
              <a:buNone/>
            </a:pPr>
            <a:endParaRPr lang="en-US" dirty="0" smtClean="0"/>
          </a:p>
          <a:p>
            <a:pPr marL="0" lvl="0" indent="0" algn="l" rtl="0">
              <a:spcBef>
                <a:spcPts val="0"/>
              </a:spcBef>
              <a:spcAft>
                <a:spcPts val="0"/>
              </a:spcAft>
              <a:buNone/>
            </a:pPr>
            <a:r>
              <a:rPr lang="en-US" dirty="0" smtClean="0"/>
              <a:t>It </a:t>
            </a:r>
            <a:r>
              <a:rPr lang="en-US" dirty="0"/>
              <a:t>will never fall to zero </a:t>
            </a:r>
            <a:endParaRPr lang="en-US" dirty="0" smtClean="0"/>
          </a:p>
          <a:p>
            <a:pPr marL="171450" lvl="0" indent="-171450" algn="l" rtl="0">
              <a:spcBef>
                <a:spcPts val="0"/>
              </a:spcBef>
              <a:spcAft>
                <a:spcPts val="0"/>
              </a:spcAft>
              <a:buFontTx/>
              <a:buChar char="-"/>
            </a:pPr>
            <a:r>
              <a:rPr lang="en-US" dirty="0" smtClean="0"/>
              <a:t>the </a:t>
            </a:r>
            <a:r>
              <a:rPr lang="en-US" dirty="0"/>
              <a:t>Semantic Data Lake, for example, will always need human-created ontologies, </a:t>
            </a:r>
            <a:endParaRPr lang="en-US" dirty="0" smtClean="0"/>
          </a:p>
          <a:p>
            <a:pPr marL="171450" lvl="0" indent="-171450" algn="l" rtl="0">
              <a:spcBef>
                <a:spcPts val="0"/>
              </a:spcBef>
              <a:spcAft>
                <a:spcPts val="0"/>
              </a:spcAft>
              <a:buFontTx/>
              <a:buChar char="-"/>
            </a:pPr>
            <a:r>
              <a:rPr lang="en-US" dirty="0" smtClean="0"/>
              <a:t>the </a:t>
            </a:r>
            <a:r>
              <a:rPr lang="en-US" dirty="0"/>
              <a:t>Web crawler will always need to be trained and tweaked. </a:t>
            </a:r>
            <a:endParaRPr lang="en-US" dirty="0" smtClean="0"/>
          </a:p>
          <a:p>
            <a:pPr marL="171450" lvl="0" indent="-171450" algn="l" rtl="0">
              <a:spcBef>
                <a:spcPts val="0"/>
              </a:spcBef>
              <a:spcAft>
                <a:spcPts val="0"/>
              </a:spcAft>
              <a:buFontTx/>
              <a:buChar char="-"/>
            </a:pPr>
            <a:endParaRPr lang="en-US" dirty="0" smtClean="0"/>
          </a:p>
          <a:p>
            <a:pPr marL="0" lvl="0" indent="0" algn="l" rtl="0">
              <a:spcBef>
                <a:spcPts val="0"/>
              </a:spcBef>
              <a:spcAft>
                <a:spcPts val="0"/>
              </a:spcAft>
              <a:buFontTx/>
              <a:buNone/>
            </a:pPr>
            <a:r>
              <a:rPr lang="en-US" dirty="0" smtClean="0"/>
              <a:t>But </a:t>
            </a:r>
            <a:r>
              <a:rPr lang="en-US" dirty="0"/>
              <a:t>it should help to make the use of other researchers’ data more routine and allow them to spend less of their time on data integration and more of it on answering research questions.</a:t>
            </a:r>
            <a:endParaRPr dirty="0"/>
          </a:p>
        </p:txBody>
      </p:sp>
      <p:sp>
        <p:nvSpPr>
          <p:cNvPr id="322" name="Google Shape;322;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286343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p2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Sounds like science fiction</a:t>
            </a:r>
            <a:endParaRPr/>
          </a:p>
        </p:txBody>
      </p:sp>
      <p:sp>
        <p:nvSpPr>
          <p:cNvPr id="328" name="Google Shape;328;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5483677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p2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4" name="Google Shape;334;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133609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Summary of the previous points</a:t>
            </a:r>
            <a:endParaRPr dirty="0"/>
          </a:p>
        </p:txBody>
      </p:sp>
      <p:sp>
        <p:nvSpPr>
          <p:cNvPr id="102" name="Google Shape;102;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549554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There are loads of efforts in this space, many of which are very good. There are repositories, repositories of repositories, metadata aggregations, virtual research environments, identifier reconciliation services (openphacts), DataCite, CrossRef etc. </a:t>
            </a:r>
            <a:endParaRPr/>
          </a:p>
        </p:txBody>
      </p:sp>
      <p:sp>
        <p:nvSpPr>
          <p:cNvPr id="108" name="Google Shape;108;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113697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So we can all put our feet up - everything’s been done.</a:t>
            </a:r>
            <a:endParaRPr/>
          </a:p>
        </p:txBody>
      </p:sp>
      <p:sp>
        <p:nvSpPr>
          <p:cNvPr id="120" name="Google Shape;120;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891239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And yet... researchers using other researchers’ data is the exception, not the norm. </a:t>
            </a:r>
            <a:endParaRPr lang="en-US" dirty="0" smtClean="0"/>
          </a:p>
          <a:p>
            <a:pPr marL="0" lvl="0" indent="0" algn="l" rtl="0">
              <a:spcBef>
                <a:spcPts val="0"/>
              </a:spcBef>
              <a:spcAft>
                <a:spcPts val="0"/>
              </a:spcAft>
              <a:buNone/>
            </a:pPr>
            <a:r>
              <a:rPr lang="en-US" dirty="0" smtClean="0"/>
              <a:t>There </a:t>
            </a:r>
            <a:r>
              <a:rPr lang="en-US" dirty="0"/>
              <a:t>are a few high quality datasets used repeatedly </a:t>
            </a:r>
            <a:r>
              <a:rPr lang="en-US" dirty="0" smtClean="0"/>
              <a:t>(census </a:t>
            </a:r>
            <a:r>
              <a:rPr lang="en-US" dirty="0"/>
              <a:t>data for example) but the majority of data sits in repos unused. </a:t>
            </a:r>
            <a:endParaRPr lang="en-US" dirty="0" smtClean="0"/>
          </a:p>
          <a:p>
            <a:pPr marL="0" lvl="0" indent="0" algn="l" rtl="0">
              <a:spcBef>
                <a:spcPts val="0"/>
              </a:spcBef>
              <a:spcAft>
                <a:spcPts val="0"/>
              </a:spcAft>
              <a:buNone/>
            </a:pPr>
            <a:r>
              <a:rPr lang="en-US" dirty="0" smtClean="0"/>
              <a:t>Clearly </a:t>
            </a:r>
            <a:r>
              <a:rPr lang="en-US" dirty="0"/>
              <a:t>we have a lot of work to do.</a:t>
            </a:r>
            <a:endParaRPr dirty="0"/>
          </a:p>
        </p:txBody>
      </p:sp>
      <p:sp>
        <p:nvSpPr>
          <p:cNvPr id="127" name="Google Shape;127;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692599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Scale is </a:t>
            </a:r>
            <a:r>
              <a:rPr lang="en-US" dirty="0" smtClean="0"/>
              <a:t>the </a:t>
            </a:r>
            <a:r>
              <a:rPr lang="en-US" dirty="0"/>
              <a:t>issue. </a:t>
            </a:r>
            <a:endParaRPr lang="en-US" dirty="0" smtClean="0"/>
          </a:p>
          <a:p>
            <a:pPr marL="0" lvl="0" indent="0" algn="l" rtl="0">
              <a:spcBef>
                <a:spcPts val="0"/>
              </a:spcBef>
              <a:spcAft>
                <a:spcPts val="0"/>
              </a:spcAft>
              <a:buNone/>
            </a:pPr>
            <a:r>
              <a:rPr lang="en-US" dirty="0" smtClean="0"/>
              <a:t>We </a:t>
            </a:r>
            <a:r>
              <a:rPr lang="en-US" dirty="0"/>
              <a:t>need to reduce the amount of human effort required (the picture is the ‘Pale Blue Dot’ pic taken by Voyager 1 on 14 Feb 1990 - the dot is Earth)</a:t>
            </a:r>
            <a:endParaRPr dirty="0"/>
          </a:p>
        </p:txBody>
      </p:sp>
      <p:sp>
        <p:nvSpPr>
          <p:cNvPr id="139" name="Google Shape;139;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975163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3" name="Google Shape;133;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279738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smtClean="0"/>
              <a:t>First topic: </a:t>
            </a:r>
            <a:r>
              <a:rPr lang="en-US" b="1" dirty="0" smtClean="0"/>
              <a:t>machine learning</a:t>
            </a:r>
          </a:p>
          <a:p>
            <a:pPr marL="0" lvl="0" indent="0" algn="l" rtl="0">
              <a:spcBef>
                <a:spcPts val="0"/>
              </a:spcBef>
              <a:spcAft>
                <a:spcPts val="0"/>
              </a:spcAft>
              <a:buNone/>
            </a:pPr>
            <a:endParaRPr lang="en-US" dirty="0" smtClean="0"/>
          </a:p>
          <a:p>
            <a:pPr marL="0" lvl="0" indent="0" algn="l" rtl="0">
              <a:spcBef>
                <a:spcPts val="0"/>
              </a:spcBef>
              <a:spcAft>
                <a:spcPts val="0"/>
              </a:spcAft>
              <a:buNone/>
            </a:pPr>
            <a:r>
              <a:rPr lang="en-US" dirty="0" smtClean="0"/>
              <a:t>Here’s </a:t>
            </a:r>
            <a:r>
              <a:rPr lang="en-US" dirty="0"/>
              <a:t>an application of machine learning, named entity extraction etc. </a:t>
            </a:r>
            <a:endParaRPr lang="en-US" dirty="0" smtClean="0"/>
          </a:p>
          <a:p>
            <a:pPr marL="0" lvl="0" indent="0" algn="l" rtl="0">
              <a:spcBef>
                <a:spcPts val="0"/>
              </a:spcBef>
              <a:spcAft>
                <a:spcPts val="0"/>
              </a:spcAft>
              <a:buNone/>
            </a:pPr>
            <a:endParaRPr lang="en-US" dirty="0" smtClean="0"/>
          </a:p>
          <a:p>
            <a:pPr marL="0" lvl="0" indent="0" algn="l" rtl="0">
              <a:spcBef>
                <a:spcPts val="0"/>
              </a:spcBef>
              <a:spcAft>
                <a:spcPts val="0"/>
              </a:spcAft>
              <a:buNone/>
            </a:pPr>
            <a:r>
              <a:rPr lang="en-US" dirty="0" smtClean="0"/>
              <a:t>The </a:t>
            </a:r>
            <a:r>
              <a:rPr lang="en-US" dirty="0"/>
              <a:t>commercial service (i-sieve) helps advertising agencies to measure the impact of their campaigns and sponsorships. </a:t>
            </a:r>
            <a:r>
              <a:rPr lang="en-US" dirty="0" smtClean="0"/>
              <a:t>They </a:t>
            </a:r>
            <a:r>
              <a:rPr lang="en-US" dirty="0"/>
              <a:t>train crawlers to find comments about products and services on social media, blog post and mainstream media comments - </a:t>
            </a:r>
            <a:r>
              <a:rPr lang="en-US" dirty="0" smtClean="0"/>
              <a:t>then </a:t>
            </a:r>
            <a:r>
              <a:rPr lang="en-US" dirty="0"/>
              <a:t>classify them into positive, negative and neutral, clustering the comments into motivations so they can report back what people think and why. </a:t>
            </a:r>
            <a:endParaRPr lang="en-US" dirty="0" smtClean="0"/>
          </a:p>
          <a:p>
            <a:pPr marL="0" lvl="0" indent="0" algn="l" rtl="0">
              <a:spcBef>
                <a:spcPts val="0"/>
              </a:spcBef>
              <a:spcAft>
                <a:spcPts val="0"/>
              </a:spcAft>
              <a:buNone/>
            </a:pPr>
            <a:endParaRPr lang="en-US" dirty="0" smtClean="0"/>
          </a:p>
          <a:p>
            <a:pPr marL="0" lvl="0" indent="0" algn="l" rtl="0">
              <a:spcBef>
                <a:spcPts val="0"/>
              </a:spcBef>
              <a:spcAft>
                <a:spcPts val="0"/>
              </a:spcAft>
              <a:buNone/>
            </a:pPr>
            <a:r>
              <a:rPr lang="en-US" dirty="0" smtClean="0"/>
              <a:t>They measure </a:t>
            </a:r>
            <a:r>
              <a:rPr lang="en-US" dirty="0"/>
              <a:t>for how long a sponsor name appears on a screen, its size and relative position, whether the commentator mentions the sponsor and, if so, whether that mention is enthusiastic or not.</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US" dirty="0"/>
              <a:t>We can use the same techniques for </a:t>
            </a:r>
            <a:r>
              <a:rPr lang="en-US" dirty="0" smtClean="0"/>
              <a:t>research data. </a:t>
            </a:r>
          </a:p>
          <a:p>
            <a:pPr marL="0" lvl="0" indent="0" algn="l" rtl="0">
              <a:spcBef>
                <a:spcPts val="0"/>
              </a:spcBef>
              <a:spcAft>
                <a:spcPts val="0"/>
              </a:spcAft>
              <a:buNone/>
            </a:pPr>
            <a:endParaRPr lang="en-US" dirty="0" smtClean="0"/>
          </a:p>
          <a:p>
            <a:pPr marL="0" lvl="0" indent="0" algn="l" rtl="0">
              <a:spcBef>
                <a:spcPts val="0"/>
              </a:spcBef>
              <a:spcAft>
                <a:spcPts val="0"/>
              </a:spcAft>
              <a:buNone/>
            </a:pPr>
            <a:r>
              <a:rPr lang="en-US" dirty="0" smtClean="0"/>
              <a:t>We </a:t>
            </a:r>
            <a:r>
              <a:rPr lang="en-US" dirty="0"/>
              <a:t>can train the system by showing it a corpus of datasets about a topic, it can learn from the patterns and then be sent to crawl the Web for datasets with varying degrees of isomorphism, that is, it can find related data. And it can do that by looking at the </a:t>
            </a:r>
            <a:r>
              <a:rPr lang="en-US" dirty="0" smtClean="0"/>
              <a:t>metadata, </a:t>
            </a:r>
            <a:r>
              <a:rPr lang="en-US" dirty="0"/>
              <a:t>and </a:t>
            </a:r>
            <a:r>
              <a:rPr lang="en-US" dirty="0" smtClean="0"/>
              <a:t>at the data </a:t>
            </a:r>
            <a:r>
              <a:rPr lang="en-US" dirty="0"/>
              <a:t>itself. </a:t>
            </a:r>
            <a:endParaRPr lang="en-US" dirty="0" smtClean="0"/>
          </a:p>
          <a:p>
            <a:pPr marL="0" lvl="0" indent="0" algn="l" rtl="0">
              <a:spcBef>
                <a:spcPts val="0"/>
              </a:spcBef>
              <a:spcAft>
                <a:spcPts val="0"/>
              </a:spcAft>
              <a:buNone/>
            </a:pPr>
            <a:endParaRPr lang="en-US" dirty="0" smtClean="0"/>
          </a:p>
          <a:p>
            <a:pPr marL="0" lvl="0" indent="0" algn="l" rtl="0">
              <a:spcBef>
                <a:spcPts val="0"/>
              </a:spcBef>
              <a:spcAft>
                <a:spcPts val="0"/>
              </a:spcAft>
              <a:buNone/>
            </a:pPr>
            <a:r>
              <a:rPr lang="en-US" dirty="0" smtClean="0"/>
              <a:t>If </a:t>
            </a:r>
            <a:r>
              <a:rPr lang="en-US" dirty="0"/>
              <a:t>you know a lot about Ebola in West Africa, it can find datasets about other diseases in the same area, or diseases with similar patterns of infection anywhere so you can compare transmission vectors.</a:t>
            </a:r>
            <a:endParaRPr dirty="0"/>
          </a:p>
        </p:txBody>
      </p:sp>
      <p:sp>
        <p:nvSpPr>
          <p:cNvPr id="146" name="Google Shape;146;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202738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2"/>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lstStyle>
            <a:lvl1pPr marR="0" lvl="0" algn="ctr"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7" name="Google Shape;17;p2"/>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lstStyle>
            <a:lvl1pPr marR="0" lvl="0" algn="ctr" rtl="0">
              <a:lnSpc>
                <a:spcPct val="90000"/>
              </a:lnSpc>
              <a:spcBef>
                <a:spcPts val="10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1pPr>
            <a:lvl2pPr marR="0" lvl="1" algn="ctr"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2pPr>
            <a:lvl3pPr marR="0" lvl="2" algn="ctr"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3pPr>
            <a:lvl4pPr marR="0" lvl="3"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4pPr>
            <a:lvl5pPr marR="0" lvl="4"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5pPr>
            <a:lvl6pPr marR="0" lvl="5"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6pPr>
            <a:lvl7pPr marR="0" lvl="6"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7pPr>
            <a:lvl8pPr marR="0" lvl="7"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8pPr>
            <a:lvl9pPr marR="0" lvl="8"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9pPr>
          </a:lstStyle>
          <a:p>
            <a:endParaRPr/>
          </a:p>
        </p:txBody>
      </p:sp>
      <p:sp>
        <p:nvSpPr>
          <p:cNvPr id="18" name="Google Shape;18;p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9" name="Google Shape;19;p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0" name="Google Shape;20;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4" name="Google Shape;74;p1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5" name="Google Shape;75;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6" name="Google Shape;76;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7" name="Google Shape;77;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1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0" name="Google Shape;80;p1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1" name="Google Shape;81;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2" name="Google Shape;82;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3" name="Google Shape;83;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3" name="Google Shape;23;p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4" name="Google Shape;24;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5" name="Google Shape;25;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6" name="Google Shape;26;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7"/>
        <p:cNvGrpSpPr/>
        <p:nvPr/>
      </p:nvGrpSpPr>
      <p:grpSpPr>
        <a:xfrm>
          <a:off x="0" y="0"/>
          <a:ext cx="0" cy="0"/>
          <a:chOff x="0" y="0"/>
          <a:chExt cx="0" cy="0"/>
        </a:xfrm>
      </p:grpSpPr>
      <p:sp>
        <p:nvSpPr>
          <p:cNvPr id="28" name="Google Shape;28;p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9" name="Google Shape;29;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0" name="Google Shape;30;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1" name="Google Shape;31;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2"/>
        <p:cNvGrpSpPr/>
        <p:nvPr/>
      </p:nvGrpSpPr>
      <p:grpSpPr>
        <a:xfrm>
          <a:off x="0" y="0"/>
          <a:ext cx="0" cy="0"/>
          <a:chOff x="0" y="0"/>
          <a:chExt cx="0" cy="0"/>
        </a:xfrm>
      </p:grpSpPr>
      <p:sp>
        <p:nvSpPr>
          <p:cNvPr id="33" name="Google Shape;33;p5"/>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lstStyle>
            <a:lvl1pPr marR="0" lvl="0" algn="l"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4" name="Google Shape;34;p5"/>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rgbClr val="888888"/>
              </a:buClr>
              <a:buSzPts val="2400"/>
              <a:buFont typeface="Arial"/>
              <a:buNone/>
              <a:defRPr sz="2400" b="0" i="0" u="none" strike="noStrike" cap="none">
                <a:solidFill>
                  <a:srgbClr val="888888"/>
                </a:solidFill>
                <a:latin typeface="Calibri"/>
                <a:ea typeface="Calibri"/>
                <a:cs typeface="Calibri"/>
                <a:sym typeface="Calibri"/>
              </a:defRPr>
            </a:lvl1pPr>
            <a:lvl2pPr marL="914400" marR="0" lvl="1" indent="-228600" algn="l" rtl="0">
              <a:lnSpc>
                <a:spcPct val="90000"/>
              </a:lnSpc>
              <a:spcBef>
                <a:spcPts val="5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2pPr>
            <a:lvl3pPr marL="1371600" marR="0" lvl="2" indent="-228600" algn="l" rtl="0">
              <a:lnSpc>
                <a:spcPct val="90000"/>
              </a:lnSpc>
              <a:spcBef>
                <a:spcPts val="500"/>
              </a:spcBef>
              <a:spcAft>
                <a:spcPts val="0"/>
              </a:spcAft>
              <a:buClr>
                <a:srgbClr val="888888"/>
              </a:buClr>
              <a:buSzPts val="1800"/>
              <a:buFont typeface="Arial"/>
              <a:buNone/>
              <a:defRPr sz="1800" b="0" i="0" u="none" strike="noStrike" cap="none">
                <a:solidFill>
                  <a:srgbClr val="888888"/>
                </a:solidFill>
                <a:latin typeface="Calibri"/>
                <a:ea typeface="Calibri"/>
                <a:cs typeface="Calibri"/>
                <a:sym typeface="Calibri"/>
              </a:defRPr>
            </a:lvl3pPr>
            <a:lvl4pPr marL="1828800" marR="0" lvl="3"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4pPr>
            <a:lvl5pPr marL="2286000" marR="0" lvl="4"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5pPr>
            <a:lvl6pPr marL="2743200" marR="0" lvl="5"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6pPr>
            <a:lvl7pPr marL="3200400" marR="0" lvl="6"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7pPr>
            <a:lvl8pPr marL="3657600" marR="0" lvl="7"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8pPr>
            <a:lvl9pPr marL="4114800" marR="0" lvl="8"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9pPr>
          </a:lstStyle>
          <a:p>
            <a:endParaRPr/>
          </a:p>
        </p:txBody>
      </p:sp>
      <p:sp>
        <p:nvSpPr>
          <p:cNvPr id="35" name="Google Shape;35;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6" name="Google Shape;36;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7" name="Google Shape;37;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8"/>
        <p:cNvGrpSpPr/>
        <p:nvPr/>
      </p:nvGrpSpPr>
      <p:grpSpPr>
        <a:xfrm>
          <a:off x="0" y="0"/>
          <a:ext cx="0" cy="0"/>
          <a:chOff x="0" y="0"/>
          <a:chExt cx="0" cy="0"/>
        </a:xfrm>
      </p:grpSpPr>
      <p:sp>
        <p:nvSpPr>
          <p:cNvPr id="39" name="Google Shape;39;p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40" name="Google Shape;40;p6"/>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1" name="Google Shape;41;p6"/>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2" name="Google Shape;42;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3" name="Google Shape;43;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4" name="Google Shape;44;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5"/>
        <p:cNvGrpSpPr/>
        <p:nvPr/>
      </p:nvGrpSpPr>
      <p:grpSpPr>
        <a:xfrm>
          <a:off x="0" y="0"/>
          <a:ext cx="0" cy="0"/>
          <a:chOff x="0" y="0"/>
          <a:chExt cx="0" cy="0"/>
        </a:xfrm>
      </p:grpSpPr>
      <p:sp>
        <p:nvSpPr>
          <p:cNvPr id="46" name="Google Shape;46;p7"/>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47" name="Google Shape;47;p7"/>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48" name="Google Shape;48;p7"/>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9" name="Google Shape;49;p7"/>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50" name="Google Shape;50;p7"/>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1" name="Google Shape;51;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2" name="Google Shape;52;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3" name="Google Shape;53;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4"/>
        <p:cNvGrpSpPr/>
        <p:nvPr/>
      </p:nvGrpSpPr>
      <p:grpSpPr>
        <a:xfrm>
          <a:off x="0" y="0"/>
          <a:ext cx="0" cy="0"/>
          <a:chOff x="0" y="0"/>
          <a:chExt cx="0" cy="0"/>
        </a:xfrm>
      </p:grpSpPr>
      <p:sp>
        <p:nvSpPr>
          <p:cNvPr id="55" name="Google Shape;55;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6" name="Google Shape;56;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7" name="Google Shape;57;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lstStyle>
            <a:lvl1pPr marR="0" lvl="0" algn="l" rtl="0">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60" name="Google Shape;60;p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lstStyle>
            <a:lvl1pPr marL="457200" marR="0" lvl="0" indent="-431800" algn="l" rtl="0">
              <a:lnSpc>
                <a:spcPct val="90000"/>
              </a:lnSpc>
              <a:spcBef>
                <a:spcPts val="100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90000"/>
              </a:lnSpc>
              <a:spcBef>
                <a:spcPts val="5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61" name="Google Shape;61;p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62" name="Google Shape;62;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63" name="Google Shape;63;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64" name="Google Shape;64;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1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lstStyle>
            <a:lvl1pPr marR="0" lvl="0" algn="l" rtl="0">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67" name="Google Shape;67;p10"/>
          <p:cNvSpPr>
            <a:spLocks noGrp="1"/>
          </p:cNvSpPr>
          <p:nvPr>
            <p:ph type="pic" idx="2"/>
          </p:nvPr>
        </p:nvSpPr>
        <p:spPr>
          <a:xfrm>
            <a:off x="5183188" y="987425"/>
            <a:ext cx="6172200" cy="4873625"/>
          </a:xfrm>
          <a:prstGeom prst="rect">
            <a:avLst/>
          </a:prstGeom>
          <a:noFill/>
          <a:ln>
            <a:noFill/>
          </a:ln>
        </p:spPr>
        <p:txBody>
          <a:bodyPr spcFirstLastPara="1" wrap="square" lIns="91425" tIns="45700" rIns="91425" bIns="45700" anchor="t" anchorCtr="0"/>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68" name="Google Shape;68;p1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69" name="Google Shape;69;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0" name="Google Shape;70;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1" name="Google Shape;71;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upload.wikimedia.org/wikipedia/commons/thumb/1/12/User_icon_2.svg/2000px-User_icon_2.svg.png" TargetMode="External"/><Relationship Id="rId7"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hyperlink" Target="https://pixabay.com/en/puzzle-pieces-of-the-puzzle-1892081/" TargetMode="External"/><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hyperlink" Target="https://pixabay.com/en/puzzle-pieces-of-the-puzzle-1892081/" TargetMode="External"/><Relationship Id="rId7"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hyperlink" Target="https://upload.wikimedia.org/wikipedia/commons/thumb/1/12/User_icon_2.svg/2000px-User_icon_2.svg.png" TargetMode="External"/><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hyperlink" Target="https://github.com/EIS-Bonn/Squerall"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hyperlink" Target="https://flic.kr/p/22gq93o" TargetMode="External"/><Relationship Id="rId4" Type="http://schemas.openxmlformats.org/officeDocument/2006/relationships/hyperlink" Target="https://www.flickr.com/photos/erp_wyatt/"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9"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hyperlink" Target="https://flic.kr/p/8rs71z" TargetMode="External"/><Relationship Id="rId4" Type="http://schemas.openxmlformats.org/officeDocument/2006/relationships/hyperlink" Target="https://www.flickr.com/photos/dimnikolov/"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hyperlink" Target="https://www.flickr.com/photos/rayseinefotos/"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image" Target="../media/image17.jp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pic>
        <p:nvPicPr>
          <p:cNvPr id="88" name="Google Shape;88;p13"/>
          <p:cNvPicPr preferRelativeResize="0"/>
          <p:nvPr/>
        </p:nvPicPr>
        <p:blipFill rotWithShape="1">
          <a:blip r:embed="rId3">
            <a:alphaModFix/>
          </a:blip>
          <a:srcRect/>
          <a:stretch/>
        </p:blipFill>
        <p:spPr>
          <a:xfrm>
            <a:off x="1651000" y="95250"/>
            <a:ext cx="8890000" cy="6667500"/>
          </a:xfrm>
          <a:prstGeom prst="rect">
            <a:avLst/>
          </a:prstGeom>
          <a:noFill/>
          <a:ln>
            <a:noFill/>
          </a:ln>
        </p:spPr>
      </p:pic>
      <p:sp>
        <p:nvSpPr>
          <p:cNvPr id="89" name="Google Shape;89;p13"/>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Autofit/>
          </a:bodyPr>
          <a:lstStyle/>
          <a:p>
            <a:pPr marL="0" marR="0" lvl="0" indent="0" algn="ctr" rtl="0">
              <a:lnSpc>
                <a:spcPct val="90000"/>
              </a:lnSpc>
              <a:spcBef>
                <a:spcPts val="0"/>
              </a:spcBef>
              <a:spcAft>
                <a:spcPts val="0"/>
              </a:spcAft>
              <a:buClr>
                <a:schemeClr val="lt1"/>
              </a:buClr>
              <a:buSzPts val="8800"/>
              <a:buFont typeface="Calibri"/>
              <a:buNone/>
            </a:pPr>
            <a:r>
              <a:rPr lang="en-US" sz="8800" b="0" i="0" u="none" strike="noStrike" cap="none">
                <a:solidFill>
                  <a:schemeClr val="lt1"/>
                </a:solidFill>
                <a:latin typeface="Calibri"/>
                <a:ea typeface="Calibri"/>
                <a:cs typeface="Calibri"/>
                <a:sym typeface="Calibri"/>
              </a:rPr>
              <a:t>Plinth</a:t>
            </a:r>
            <a:endParaRPr sz="8800" b="0" i="0" u="none" strike="noStrike" cap="none">
              <a:solidFill>
                <a:schemeClr val="lt1"/>
              </a:solidFill>
              <a:latin typeface="Calibri"/>
              <a:ea typeface="Calibri"/>
              <a:cs typeface="Calibri"/>
              <a:sym typeface="Calibri"/>
            </a:endParaRPr>
          </a:p>
        </p:txBody>
      </p:sp>
      <p:sp>
        <p:nvSpPr>
          <p:cNvPr id="90" name="Google Shape;90;p13"/>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chemeClr val="lt1"/>
              </a:buClr>
              <a:buSzPts val="2800"/>
              <a:buFont typeface="Arial"/>
              <a:buNone/>
            </a:pPr>
            <a:r>
              <a:rPr lang="en-US" sz="2800" b="0" i="0" u="none" strike="noStrike" cap="none">
                <a:solidFill>
                  <a:schemeClr val="lt1"/>
                </a:solidFill>
                <a:latin typeface="Calibri"/>
                <a:ea typeface="Calibri"/>
                <a:cs typeface="Calibri"/>
                <a:sym typeface="Calibri"/>
              </a:rPr>
              <a:t>A basis for scalable, inter-disciplinary data usage</a:t>
            </a:r>
            <a:endParaRPr sz="2800" b="0" i="0" u="none" strike="noStrike" cap="none">
              <a:solidFill>
                <a:schemeClr val="lt1"/>
              </a:solidFill>
              <a:latin typeface="Calibri"/>
              <a:ea typeface="Calibri"/>
              <a:cs typeface="Calibri"/>
              <a:sym typeface="Calibri"/>
            </a:endParaRPr>
          </a:p>
        </p:txBody>
      </p:sp>
      <p:sp>
        <p:nvSpPr>
          <p:cNvPr id="91" name="Google Shape;91;p13"/>
          <p:cNvSpPr txBox="1"/>
          <p:nvPr/>
        </p:nvSpPr>
        <p:spPr>
          <a:xfrm>
            <a:off x="1651000" y="6485751"/>
            <a:ext cx="8253922" cy="276999"/>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b="0" i="0" u="none" strike="noStrike" cap="none">
                <a:solidFill>
                  <a:schemeClr val="dk1"/>
                </a:solidFill>
                <a:latin typeface="Calibri"/>
                <a:ea typeface="Calibri"/>
                <a:cs typeface="Calibri"/>
                <a:sym typeface="Calibri"/>
              </a:rPr>
              <a:t>Image source: https://auction.catawiki.com/kavels/10808761-bronzed-sculpture-on-marble-plinth-a-dynamic-team</a:t>
            </a:r>
            <a:endParaRPr sz="1200">
              <a:solidFill>
                <a:schemeClr val="dk1"/>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2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4400"/>
              <a:buFont typeface="Calibri"/>
              <a:buNone/>
            </a:pPr>
            <a:endParaRPr sz="4400" b="0" i="0" u="none" strike="noStrike" cap="none">
              <a:solidFill>
                <a:schemeClr val="dk1"/>
              </a:solidFill>
              <a:latin typeface="Calibri"/>
              <a:ea typeface="Calibri"/>
              <a:cs typeface="Calibri"/>
              <a:sym typeface="Calibri"/>
            </a:endParaRPr>
          </a:p>
        </p:txBody>
      </p:sp>
      <p:pic>
        <p:nvPicPr>
          <p:cNvPr id="157" name="Google Shape;157;p22"/>
          <p:cNvPicPr preferRelativeResize="0"/>
          <p:nvPr/>
        </p:nvPicPr>
        <p:blipFill rotWithShape="1">
          <a:blip r:embed="rId3">
            <a:alphaModFix/>
          </a:blip>
          <a:srcRect/>
          <a:stretch/>
        </p:blipFill>
        <p:spPr>
          <a:xfrm>
            <a:off x="1524001" y="0"/>
            <a:ext cx="9144000" cy="6858000"/>
          </a:xfrm>
          <a:prstGeom prst="rect">
            <a:avLst/>
          </a:prstGeom>
          <a:noFill/>
          <a:ln>
            <a:noFill/>
          </a:ln>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2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4400"/>
              <a:buFont typeface="Calibri"/>
              <a:buNone/>
            </a:pPr>
            <a:r>
              <a:rPr lang="en-US" sz="4400" b="0" i="0" u="none" strike="noStrike" cap="none">
                <a:solidFill>
                  <a:schemeClr val="dk1"/>
                </a:solidFill>
                <a:latin typeface="Calibri"/>
                <a:ea typeface="Calibri"/>
                <a:cs typeface="Calibri"/>
                <a:sym typeface="Calibri"/>
              </a:rPr>
              <a:t>Machine learning</a:t>
            </a:r>
            <a:endParaRPr sz="4400" b="0" i="0" u="none" strike="noStrike" cap="none">
              <a:solidFill>
                <a:schemeClr val="dk1"/>
              </a:solidFill>
              <a:latin typeface="Calibri"/>
              <a:ea typeface="Calibri"/>
              <a:cs typeface="Calibri"/>
              <a:sym typeface="Calibri"/>
            </a:endParaRPr>
          </a:p>
        </p:txBody>
      </p:sp>
      <p:sp>
        <p:nvSpPr>
          <p:cNvPr id="163" name="Google Shape;163;p2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2800"/>
              <a:buFont typeface="Arial"/>
              <a:buNone/>
            </a:pPr>
            <a:r>
              <a:rPr lang="en-US" sz="2800" b="0" i="0" u="none" strike="noStrike" cap="none">
                <a:solidFill>
                  <a:schemeClr val="dk1"/>
                </a:solidFill>
                <a:latin typeface="Calibri"/>
                <a:ea typeface="Calibri"/>
                <a:cs typeface="Calibri"/>
                <a:sym typeface="Calibri"/>
              </a:rPr>
              <a:t>All structures we call ontologies are but segments of THE ontology, currently unattainable</a:t>
            </a:r>
            <a:endParaRPr/>
          </a:p>
          <a:p>
            <a:pPr marL="0" marR="0" lvl="0" indent="0" algn="r" rtl="0">
              <a:lnSpc>
                <a:spcPct val="90000"/>
              </a:lnSpc>
              <a:spcBef>
                <a:spcPts val="1000"/>
              </a:spcBef>
              <a:spcAft>
                <a:spcPts val="0"/>
              </a:spcAft>
              <a:buClr>
                <a:schemeClr val="dk1"/>
              </a:buClr>
              <a:buSzPts val="2800"/>
              <a:buFont typeface="Arial"/>
              <a:buNone/>
            </a:pPr>
            <a:r>
              <a:rPr lang="en-US" sz="2800" b="0" i="0" u="none" strike="noStrike" cap="none">
                <a:solidFill>
                  <a:schemeClr val="dk1"/>
                </a:solidFill>
                <a:latin typeface="Calibri"/>
                <a:ea typeface="Calibri"/>
                <a:cs typeface="Calibri"/>
                <a:sym typeface="Calibri"/>
              </a:rPr>
              <a:t>(Dean of the University of Athens)</a:t>
            </a:r>
            <a:endParaRPr/>
          </a:p>
          <a:p>
            <a:pPr marL="0" marR="0" lvl="0" indent="0" algn="l" rtl="0">
              <a:lnSpc>
                <a:spcPct val="90000"/>
              </a:lnSpc>
              <a:spcBef>
                <a:spcPts val="1000"/>
              </a:spcBef>
              <a:spcAft>
                <a:spcPts val="0"/>
              </a:spcAft>
              <a:buClr>
                <a:schemeClr val="dk1"/>
              </a:buClr>
              <a:buSzPts val="2800"/>
              <a:buFont typeface="Arial"/>
              <a:buNone/>
            </a:pPr>
            <a:endParaRPr sz="2800" b="0" i="0" u="none" strike="noStrike" cap="none">
              <a:solidFill>
                <a:schemeClr val="dk1"/>
              </a:solidFill>
              <a:latin typeface="Calibri"/>
              <a:ea typeface="Calibri"/>
              <a:cs typeface="Calibri"/>
              <a:sym typeface="Calibri"/>
            </a:endParaRPr>
          </a:p>
          <a:p>
            <a:pPr marL="0" marR="0" lvl="0" indent="0" algn="l" rtl="0">
              <a:lnSpc>
                <a:spcPct val="90000"/>
              </a:lnSpc>
              <a:spcBef>
                <a:spcPts val="1000"/>
              </a:spcBef>
              <a:spcAft>
                <a:spcPts val="0"/>
              </a:spcAft>
              <a:buClr>
                <a:schemeClr val="dk1"/>
              </a:buClr>
              <a:buSzPts val="2800"/>
              <a:buFont typeface="Arial"/>
              <a:buNone/>
            </a:pPr>
            <a:r>
              <a:rPr lang="en-US" sz="2800" b="0" i="0" u="none" strike="noStrike" cap="none">
                <a:solidFill>
                  <a:schemeClr val="dk1"/>
                </a:solidFill>
                <a:latin typeface="Calibri"/>
                <a:ea typeface="Calibri"/>
                <a:cs typeface="Calibri"/>
                <a:sym typeface="Calibri"/>
              </a:rPr>
              <a:t>Interpretation: all kinds of representation are detrimental ontologies</a:t>
            </a:r>
            <a:endParaRPr sz="2800" b="0" i="0" u="none" strike="noStrike" cap="none">
              <a:solidFill>
                <a:schemeClr val="dk1"/>
              </a:solidFill>
              <a:latin typeface="Calibri"/>
              <a:ea typeface="Calibri"/>
              <a:cs typeface="Calibri"/>
              <a:sym typeface="Calibri"/>
            </a:endParaRPr>
          </a:p>
        </p:txBody>
      </p:sp>
      <p:pic>
        <p:nvPicPr>
          <p:cNvPr id="164" name="Google Shape;164;p23" descr="isieve_white"/>
          <p:cNvPicPr preferRelativeResize="0"/>
          <p:nvPr/>
        </p:nvPicPr>
        <p:blipFill rotWithShape="1">
          <a:blip r:embed="rId3">
            <a:alphaModFix/>
          </a:blip>
          <a:srcRect/>
          <a:stretch/>
        </p:blipFill>
        <p:spPr>
          <a:xfrm>
            <a:off x="10147562" y="5815013"/>
            <a:ext cx="1688020" cy="775831"/>
          </a:xfrm>
          <a:prstGeom prst="rect">
            <a:avLst/>
          </a:prstGeom>
          <a:noFill/>
          <a:ln>
            <a:noFill/>
          </a:ln>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2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4400"/>
              <a:buFont typeface="Calibri"/>
              <a:buNone/>
            </a:pPr>
            <a:r>
              <a:rPr lang="en-US" sz="4400" b="0" i="0" u="none" strike="noStrike" cap="none">
                <a:solidFill>
                  <a:schemeClr val="dk1"/>
                </a:solidFill>
                <a:latin typeface="Calibri"/>
                <a:ea typeface="Calibri"/>
                <a:cs typeface="Calibri"/>
                <a:sym typeface="Calibri"/>
              </a:rPr>
              <a:t>Thus:</a:t>
            </a:r>
            <a:endParaRPr sz="4400" b="0" i="0" u="none" strike="noStrike" cap="none">
              <a:solidFill>
                <a:schemeClr val="dk1"/>
              </a:solidFill>
              <a:latin typeface="Calibri"/>
              <a:ea typeface="Calibri"/>
              <a:cs typeface="Calibri"/>
              <a:sym typeface="Calibri"/>
            </a:endParaRPr>
          </a:p>
        </p:txBody>
      </p:sp>
      <p:sp>
        <p:nvSpPr>
          <p:cNvPr id="170" name="Google Shape;170;p2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2800"/>
              <a:buFont typeface="Arial"/>
              <a:buNone/>
            </a:pPr>
            <a:r>
              <a:rPr lang="en-US" sz="2800" b="0" i="0" u="none" strike="noStrike" cap="none">
                <a:solidFill>
                  <a:schemeClr val="dk1"/>
                </a:solidFill>
                <a:latin typeface="Calibri"/>
                <a:ea typeface="Calibri"/>
                <a:cs typeface="Calibri"/>
                <a:sym typeface="Calibri"/>
              </a:rPr>
              <a:t>A table with headers and data; a graph with axes but with or without legend; a sequence of numbers representing measurements, are all detrimental ontologies, being representations.</a:t>
            </a:r>
            <a:endParaRPr/>
          </a:p>
        </p:txBody>
      </p:sp>
      <p:pic>
        <p:nvPicPr>
          <p:cNvPr id="171" name="Google Shape;171;p24" descr="isieve_white"/>
          <p:cNvPicPr preferRelativeResize="0"/>
          <p:nvPr/>
        </p:nvPicPr>
        <p:blipFill rotWithShape="1">
          <a:blip r:embed="rId3">
            <a:alphaModFix/>
          </a:blip>
          <a:srcRect/>
          <a:stretch/>
        </p:blipFill>
        <p:spPr>
          <a:xfrm>
            <a:off x="10147562" y="5815013"/>
            <a:ext cx="1688020" cy="77583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2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4400"/>
              <a:buFont typeface="Calibri"/>
              <a:buNone/>
            </a:pPr>
            <a:r>
              <a:rPr lang="en-US" sz="4400" b="0" i="0" u="none" strike="noStrike" cap="none">
                <a:solidFill>
                  <a:schemeClr val="dk1"/>
                </a:solidFill>
                <a:latin typeface="Calibri"/>
                <a:ea typeface="Calibri"/>
                <a:cs typeface="Calibri"/>
                <a:sym typeface="Calibri"/>
              </a:rPr>
              <a:t>ML practitioner’s rephrasing of the project:</a:t>
            </a:r>
            <a:endParaRPr sz="4400" b="0" i="0" u="none" strike="noStrike" cap="none">
              <a:solidFill>
                <a:schemeClr val="dk1"/>
              </a:solidFill>
              <a:latin typeface="Calibri"/>
              <a:ea typeface="Calibri"/>
              <a:cs typeface="Calibri"/>
              <a:sym typeface="Calibri"/>
            </a:endParaRPr>
          </a:p>
        </p:txBody>
      </p:sp>
      <p:sp>
        <p:nvSpPr>
          <p:cNvPr id="177" name="Google Shape;177;p2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p>
            <a:pPr marL="228600" marR="0" lvl="0" indent="-228600" algn="l" rtl="0">
              <a:lnSpc>
                <a:spcPct val="90000"/>
              </a:lnSpc>
              <a:spcBef>
                <a:spcPts val="0"/>
              </a:spcBef>
              <a:spcAft>
                <a:spcPts val="0"/>
              </a:spcAft>
              <a:buClr>
                <a:schemeClr val="dk1"/>
              </a:buClr>
              <a:buSzPts val="2800"/>
              <a:buFont typeface="Arial"/>
              <a:buChar char="•"/>
            </a:pPr>
            <a:r>
              <a:rPr lang="en-US" sz="2800" b="0" i="0" u="none" strike="noStrike" cap="none">
                <a:solidFill>
                  <a:schemeClr val="dk1"/>
                </a:solidFill>
                <a:latin typeface="Calibri"/>
                <a:ea typeface="Calibri"/>
                <a:cs typeface="Calibri"/>
                <a:sym typeface="Calibri"/>
              </a:rPr>
              <a:t>Can I find different representations for related data? (e.g. fluctuations of GDP and per capita income for the years I have data on Ebola spread?)</a:t>
            </a:r>
            <a:endParaRPr/>
          </a:p>
          <a:p>
            <a:pPr marL="228600" marR="0" lvl="0" indent="-50800" algn="l" rtl="0">
              <a:lnSpc>
                <a:spcPct val="90000"/>
              </a:lnSpc>
              <a:spcBef>
                <a:spcPts val="1000"/>
              </a:spcBef>
              <a:spcAft>
                <a:spcPts val="0"/>
              </a:spcAft>
              <a:buClr>
                <a:schemeClr val="dk1"/>
              </a:buClr>
              <a:buSzPts val="2800"/>
              <a:buFont typeface="Arial"/>
              <a:buNone/>
            </a:pPr>
            <a:endParaRPr sz="2800" b="0" i="0" u="none" strike="noStrike" cap="none">
              <a:solidFill>
                <a:schemeClr val="dk1"/>
              </a:solidFill>
              <a:latin typeface="Calibri"/>
              <a:ea typeface="Calibri"/>
              <a:cs typeface="Calibri"/>
              <a:sym typeface="Calibri"/>
            </a:endParaRPr>
          </a:p>
          <a:p>
            <a:pPr marL="0" marR="0" lvl="0" indent="0" algn="l" rtl="0">
              <a:lnSpc>
                <a:spcPct val="90000"/>
              </a:lnSpc>
              <a:spcBef>
                <a:spcPts val="1000"/>
              </a:spcBef>
              <a:spcAft>
                <a:spcPts val="0"/>
              </a:spcAft>
              <a:buClr>
                <a:schemeClr val="dk1"/>
              </a:buClr>
              <a:buSzPts val="2800"/>
              <a:buFont typeface="Arial"/>
              <a:buNone/>
            </a:pPr>
            <a:r>
              <a:rPr lang="en-US" sz="2800" b="0" i="0" u="none" strike="noStrike" cap="none">
                <a:solidFill>
                  <a:schemeClr val="dk1"/>
                </a:solidFill>
                <a:latin typeface="Calibri"/>
                <a:ea typeface="Calibri"/>
                <a:cs typeface="Calibri"/>
                <a:sym typeface="Calibri"/>
              </a:rPr>
              <a:t>AND</a:t>
            </a:r>
            <a:endParaRPr/>
          </a:p>
          <a:p>
            <a:pPr marL="228600" marR="0" lvl="0" indent="-50800" algn="l" rtl="0">
              <a:lnSpc>
                <a:spcPct val="90000"/>
              </a:lnSpc>
              <a:spcBef>
                <a:spcPts val="1000"/>
              </a:spcBef>
              <a:spcAft>
                <a:spcPts val="0"/>
              </a:spcAft>
              <a:buClr>
                <a:schemeClr val="dk1"/>
              </a:buClr>
              <a:buSzPts val="2800"/>
              <a:buFont typeface="Arial"/>
              <a:buNone/>
            </a:pPr>
            <a:endParaRPr sz="2800" b="0" i="0" u="none" strike="noStrike" cap="none">
              <a:solidFill>
                <a:schemeClr val="dk1"/>
              </a:solidFill>
              <a:latin typeface="Calibri"/>
              <a:ea typeface="Calibri"/>
              <a:cs typeface="Calibri"/>
              <a:sym typeface="Calibri"/>
            </a:endParaRPr>
          </a:p>
          <a:p>
            <a:pPr marL="228600" marR="0" lvl="0" indent="-228600" algn="l" rtl="0">
              <a:lnSpc>
                <a:spcPct val="90000"/>
              </a:lnSpc>
              <a:spcBef>
                <a:spcPts val="1000"/>
              </a:spcBef>
              <a:spcAft>
                <a:spcPts val="0"/>
              </a:spcAft>
              <a:buClr>
                <a:schemeClr val="dk1"/>
              </a:buClr>
              <a:buSzPts val="2800"/>
              <a:buFont typeface="Arial"/>
              <a:buChar char="•"/>
            </a:pPr>
            <a:r>
              <a:rPr lang="en-US" sz="2800" b="0" i="0" u="none" strike="noStrike" cap="none">
                <a:solidFill>
                  <a:schemeClr val="dk1"/>
                </a:solidFill>
                <a:latin typeface="Calibri"/>
                <a:ea typeface="Calibri"/>
                <a:cs typeface="Calibri"/>
                <a:sym typeface="Calibri"/>
              </a:rPr>
              <a:t>Can I find related representations for different data? (e.g. fluctuations in spread of malaria for the years I have data on Ebola spread?)</a:t>
            </a:r>
            <a:endParaRPr/>
          </a:p>
        </p:txBody>
      </p:sp>
      <p:pic>
        <p:nvPicPr>
          <p:cNvPr id="178" name="Google Shape;178;p25" descr="isieve_white"/>
          <p:cNvPicPr preferRelativeResize="0"/>
          <p:nvPr/>
        </p:nvPicPr>
        <p:blipFill rotWithShape="1">
          <a:blip r:embed="rId3">
            <a:alphaModFix/>
          </a:blip>
          <a:srcRect/>
          <a:stretch/>
        </p:blipFill>
        <p:spPr>
          <a:xfrm>
            <a:off x="10147562" y="5815013"/>
            <a:ext cx="1688020" cy="77583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2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4400"/>
              <a:buFont typeface="Calibri"/>
              <a:buNone/>
            </a:pPr>
            <a:r>
              <a:rPr lang="en-US" sz="4400" b="0" i="0" u="none" strike="noStrike" cap="none">
                <a:solidFill>
                  <a:schemeClr val="dk1"/>
                </a:solidFill>
                <a:latin typeface="Calibri"/>
                <a:ea typeface="Calibri"/>
                <a:cs typeface="Calibri"/>
                <a:sym typeface="Calibri"/>
              </a:rPr>
              <a:t>In short: yes</a:t>
            </a:r>
            <a:endParaRPr sz="4400" b="0" i="0" u="none" strike="noStrike" cap="none">
              <a:solidFill>
                <a:schemeClr val="dk1"/>
              </a:solidFill>
              <a:latin typeface="Calibri"/>
              <a:ea typeface="Calibri"/>
              <a:cs typeface="Calibri"/>
              <a:sym typeface="Calibri"/>
            </a:endParaRPr>
          </a:p>
        </p:txBody>
      </p:sp>
      <p:pic>
        <p:nvPicPr>
          <p:cNvPr id="184" name="Google Shape;184;p26" descr="isieve_white"/>
          <p:cNvPicPr preferRelativeResize="0"/>
          <p:nvPr/>
        </p:nvPicPr>
        <p:blipFill rotWithShape="1">
          <a:blip r:embed="rId3">
            <a:alphaModFix/>
          </a:blip>
          <a:srcRect/>
          <a:stretch/>
        </p:blipFill>
        <p:spPr>
          <a:xfrm>
            <a:off x="10147562" y="5815013"/>
            <a:ext cx="1688020" cy="775831"/>
          </a:xfrm>
          <a:prstGeom prst="rect">
            <a:avLst/>
          </a:prstGeom>
          <a:noFill/>
          <a:ln>
            <a:noFill/>
          </a:ln>
        </p:spPr>
      </p:pic>
      <p:sp>
        <p:nvSpPr>
          <p:cNvPr id="185" name="Google Shape;185;p26"/>
          <p:cNvSpPr txBox="1"/>
          <p:nvPr/>
        </p:nvSpPr>
        <p:spPr>
          <a:xfrm>
            <a:off x="956187" y="2492477"/>
            <a:ext cx="10279626" cy="2246769"/>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800">
                <a:solidFill>
                  <a:schemeClr val="dk1"/>
                </a:solidFill>
                <a:latin typeface="Calibri"/>
                <a:ea typeface="Calibri"/>
                <a:cs typeface="Calibri"/>
                <a:sym typeface="Calibri"/>
              </a:rPr>
              <a:t>this can be done at the sole abstraction level of the term "West Africa over period X" statistics. The technicalities are there to make this as automated as possible, including the automatic deduction that your original data speak about West Africa in the period 2000-2020, let alone the crawling and discovery of the rest.</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27"/>
          <p:cNvSpPr txBox="1">
            <a:spLocks noGrp="1"/>
          </p:cNvSpPr>
          <p:nvPr>
            <p:ph type="title"/>
          </p:nvPr>
        </p:nvSpPr>
        <p:spPr>
          <a:xfrm>
            <a:off x="838200" y="365125"/>
            <a:ext cx="10515600" cy="1325563"/>
          </a:xfrm>
          <a:prstGeom prst="rect">
            <a:avLst/>
          </a:prstGeom>
          <a:noFill/>
          <a:ln>
            <a:noFill/>
          </a:ln>
        </p:spPr>
        <p:txBody>
          <a:bodyPr spcFirstLastPara="1" wrap="square" lIns="121900" tIns="121900" rIns="121900" bIns="121900" anchor="ctr" anchorCtr="0">
            <a:noAutofit/>
          </a:bodyPr>
          <a:lstStyle/>
          <a:p>
            <a:pPr marL="0" marR="0" lvl="0" indent="0" algn="l" rtl="0">
              <a:lnSpc>
                <a:spcPct val="90000"/>
              </a:lnSpc>
              <a:spcBef>
                <a:spcPts val="0"/>
              </a:spcBef>
              <a:spcAft>
                <a:spcPts val="0"/>
              </a:spcAft>
              <a:buClr>
                <a:srgbClr val="548135"/>
              </a:buClr>
              <a:buSzPts val="3200"/>
              <a:buFont typeface="Calibri"/>
              <a:buNone/>
            </a:pPr>
            <a:r>
              <a:rPr lang="en-US" sz="3200" b="1" i="0" u="none" strike="noStrike" cap="none">
                <a:solidFill>
                  <a:srgbClr val="548135"/>
                </a:solidFill>
                <a:latin typeface="Calibri"/>
                <a:ea typeface="Calibri"/>
                <a:cs typeface="Calibri"/>
                <a:sym typeface="Calibri"/>
              </a:rPr>
              <a:t>Semantic Data Lake</a:t>
            </a:r>
            <a:endParaRPr sz="3200" b="1" i="0" u="none" strike="noStrike" cap="none">
              <a:solidFill>
                <a:srgbClr val="548135"/>
              </a:solidFill>
              <a:latin typeface="Calibri"/>
              <a:ea typeface="Calibri"/>
              <a:cs typeface="Calibri"/>
              <a:sym typeface="Calibri"/>
            </a:endParaRPr>
          </a:p>
        </p:txBody>
      </p:sp>
      <p:sp>
        <p:nvSpPr>
          <p:cNvPr id="191" name="Google Shape;191;p27"/>
          <p:cNvSpPr txBox="1">
            <a:spLocks noGrp="1"/>
          </p:cNvSpPr>
          <p:nvPr>
            <p:ph type="body" idx="1"/>
          </p:nvPr>
        </p:nvSpPr>
        <p:spPr>
          <a:xfrm>
            <a:off x="613835" y="1246910"/>
            <a:ext cx="10964333" cy="4618905"/>
          </a:xfrm>
          <a:prstGeom prst="rect">
            <a:avLst/>
          </a:prstGeom>
          <a:noFill/>
          <a:ln>
            <a:noFill/>
          </a:ln>
        </p:spPr>
        <p:txBody>
          <a:bodyPr spcFirstLastPara="1" wrap="square" lIns="121900" tIns="121900" rIns="121900" bIns="121900" anchor="t" anchorCtr="0">
            <a:noAutofit/>
          </a:bodyPr>
          <a:lstStyle/>
          <a:p>
            <a:pPr marL="609585" marR="0" lvl="0" indent="-507986" algn="l" rtl="0">
              <a:lnSpc>
                <a:spcPct val="100000"/>
              </a:lnSpc>
              <a:spcBef>
                <a:spcPts val="933"/>
              </a:spcBef>
              <a:spcAft>
                <a:spcPts val="0"/>
              </a:spcAft>
              <a:buClr>
                <a:schemeClr val="accent6"/>
              </a:buClr>
              <a:buSzPts val="2400"/>
              <a:buFont typeface="Courier New"/>
              <a:buChar char="o"/>
            </a:pPr>
            <a:r>
              <a:rPr lang="en-US" sz="3200" b="0" i="0" u="none" strike="noStrike" cap="none">
                <a:solidFill>
                  <a:schemeClr val="dk1"/>
                </a:solidFill>
                <a:latin typeface="Calibri"/>
                <a:ea typeface="Calibri"/>
                <a:cs typeface="Calibri"/>
                <a:sym typeface="Calibri"/>
              </a:rPr>
              <a:t>Data Lake </a:t>
            </a:r>
            <a:endParaRPr/>
          </a:p>
          <a:p>
            <a:pPr marL="1066773" marR="0" lvl="1" indent="-507986" algn="l" rtl="0">
              <a:lnSpc>
                <a:spcPct val="100000"/>
              </a:lnSpc>
              <a:spcBef>
                <a:spcPts val="400"/>
              </a:spcBef>
              <a:spcAft>
                <a:spcPts val="0"/>
              </a:spcAft>
              <a:buClr>
                <a:schemeClr val="accent6"/>
              </a:buClr>
              <a:buSzPts val="2400"/>
              <a:buFont typeface="Noto Sans Symbols"/>
              <a:buChar char="▪"/>
            </a:pPr>
            <a:r>
              <a:rPr lang="en-US" sz="2667" b="0" i="0" u="none" strike="noStrike" cap="none">
                <a:solidFill>
                  <a:schemeClr val="dk1"/>
                </a:solidFill>
                <a:latin typeface="Calibri"/>
                <a:ea typeface="Calibri"/>
                <a:cs typeface="Calibri"/>
                <a:sym typeface="Calibri"/>
              </a:rPr>
              <a:t>Repository of data stored in its original formats</a:t>
            </a:r>
            <a:endParaRPr/>
          </a:p>
          <a:p>
            <a:pPr marL="1066773" marR="0" lvl="1" indent="-507986" algn="l" rtl="0">
              <a:lnSpc>
                <a:spcPct val="100000"/>
              </a:lnSpc>
              <a:spcBef>
                <a:spcPts val="400"/>
              </a:spcBef>
              <a:spcAft>
                <a:spcPts val="0"/>
              </a:spcAft>
              <a:buClr>
                <a:schemeClr val="accent6"/>
              </a:buClr>
              <a:buSzPts val="2400"/>
              <a:buFont typeface="Noto Sans Symbols"/>
              <a:buChar char="▪"/>
            </a:pPr>
            <a:r>
              <a:rPr lang="en-US" sz="2667" b="0" i="0" u="none" strike="noStrike" cap="none">
                <a:solidFill>
                  <a:schemeClr val="dk1"/>
                </a:solidFill>
                <a:latin typeface="Calibri"/>
                <a:ea typeface="Calibri"/>
                <a:cs typeface="Calibri"/>
                <a:sym typeface="Calibri"/>
              </a:rPr>
              <a:t>Structured, semi-structured, unstructured data</a:t>
            </a:r>
            <a:endParaRPr/>
          </a:p>
          <a:p>
            <a:pPr marL="1066773" marR="0" lvl="1" indent="-507986" algn="l" rtl="0">
              <a:lnSpc>
                <a:spcPct val="100000"/>
              </a:lnSpc>
              <a:spcBef>
                <a:spcPts val="400"/>
              </a:spcBef>
              <a:spcAft>
                <a:spcPts val="0"/>
              </a:spcAft>
              <a:buClr>
                <a:schemeClr val="accent6"/>
              </a:buClr>
              <a:buSzPts val="2400"/>
              <a:buFont typeface="Noto Sans Symbols"/>
              <a:buChar char="▪"/>
            </a:pPr>
            <a:r>
              <a:rPr lang="en-US" sz="2667" b="0" i="0" u="none" strike="noStrike" cap="none">
                <a:solidFill>
                  <a:schemeClr val="dk1"/>
                </a:solidFill>
                <a:latin typeface="Calibri"/>
                <a:ea typeface="Calibri"/>
                <a:cs typeface="Calibri"/>
                <a:sym typeface="Calibri"/>
              </a:rPr>
              <a:t>Schema-less</a:t>
            </a:r>
            <a:endParaRPr/>
          </a:p>
          <a:p>
            <a:pPr marL="1066773" marR="0" lvl="1" indent="-507986" algn="l" rtl="0">
              <a:lnSpc>
                <a:spcPct val="100000"/>
              </a:lnSpc>
              <a:spcBef>
                <a:spcPts val="400"/>
              </a:spcBef>
              <a:spcAft>
                <a:spcPts val="0"/>
              </a:spcAft>
              <a:buClr>
                <a:schemeClr val="accent6"/>
              </a:buClr>
              <a:buSzPts val="2400"/>
              <a:buFont typeface="Noto Sans Symbols"/>
              <a:buChar char="▪"/>
            </a:pPr>
            <a:r>
              <a:rPr lang="en-US" sz="2667" b="0" i="0" u="none" strike="noStrike" cap="none">
                <a:solidFill>
                  <a:schemeClr val="dk1"/>
                </a:solidFill>
                <a:latin typeface="Calibri"/>
                <a:ea typeface="Calibri"/>
                <a:cs typeface="Calibri"/>
                <a:sym typeface="Calibri"/>
              </a:rPr>
              <a:t>Current ‘universal’ data landscape corresponds to a data lake</a:t>
            </a:r>
            <a:endParaRPr sz="2667" b="0" i="0" u="none" strike="noStrike" cap="none">
              <a:solidFill>
                <a:schemeClr val="dk1"/>
              </a:solidFill>
              <a:latin typeface="Calibri"/>
              <a:ea typeface="Calibri"/>
              <a:cs typeface="Calibri"/>
              <a:sym typeface="Calibri"/>
            </a:endParaRPr>
          </a:p>
          <a:p>
            <a:pPr marL="609585" marR="0" lvl="0" indent="-507986" algn="l" rtl="0">
              <a:lnSpc>
                <a:spcPct val="100000"/>
              </a:lnSpc>
              <a:spcBef>
                <a:spcPts val="1600"/>
              </a:spcBef>
              <a:spcAft>
                <a:spcPts val="0"/>
              </a:spcAft>
              <a:buClr>
                <a:schemeClr val="accent6"/>
              </a:buClr>
              <a:buSzPts val="2400"/>
              <a:buFont typeface="Courier New"/>
              <a:buChar char="o"/>
            </a:pPr>
            <a:r>
              <a:rPr lang="en-US" sz="3200" b="0" i="0" u="none" strike="noStrike" cap="none">
                <a:solidFill>
                  <a:schemeClr val="dk1"/>
                </a:solidFill>
                <a:latin typeface="Calibri"/>
                <a:ea typeface="Calibri"/>
                <a:cs typeface="Calibri"/>
                <a:sym typeface="Calibri"/>
              </a:rPr>
              <a:t>Semantic Data Lake</a:t>
            </a:r>
            <a:endParaRPr/>
          </a:p>
          <a:p>
            <a:pPr marL="1066773" marR="0" lvl="1" indent="-507986" algn="l" rtl="0">
              <a:lnSpc>
                <a:spcPct val="100000"/>
              </a:lnSpc>
              <a:spcBef>
                <a:spcPts val="0"/>
              </a:spcBef>
              <a:spcAft>
                <a:spcPts val="0"/>
              </a:spcAft>
              <a:buClr>
                <a:schemeClr val="accent6"/>
              </a:buClr>
              <a:buSzPts val="2400"/>
              <a:buFont typeface="Noto Sans Symbols"/>
              <a:buChar char="▪"/>
            </a:pPr>
            <a:r>
              <a:rPr lang="en-US" sz="2667" b="0" i="0" u="none" strike="noStrike" cap="none">
                <a:solidFill>
                  <a:schemeClr val="dk1"/>
                </a:solidFill>
                <a:latin typeface="Calibri"/>
                <a:ea typeface="Calibri"/>
                <a:cs typeface="Calibri"/>
                <a:sym typeface="Calibri"/>
              </a:rPr>
              <a:t>Add a Semantic Layer on top of source datasets</a:t>
            </a:r>
            <a:endParaRPr/>
          </a:p>
          <a:p>
            <a:pPr marL="1523962" marR="0" lvl="2" indent="-507987" algn="l" rtl="0">
              <a:lnSpc>
                <a:spcPct val="100000"/>
              </a:lnSpc>
              <a:spcBef>
                <a:spcPts val="0"/>
              </a:spcBef>
              <a:spcAft>
                <a:spcPts val="0"/>
              </a:spcAft>
              <a:buClr>
                <a:schemeClr val="dk1"/>
              </a:buClr>
              <a:buSzPts val="2400"/>
              <a:buFont typeface="Arial"/>
              <a:buChar char="•"/>
            </a:pPr>
            <a:r>
              <a:rPr lang="en-US" sz="2400" b="0" i="0" u="none" strike="noStrike" cap="none">
                <a:solidFill>
                  <a:schemeClr val="dk1"/>
                </a:solidFill>
                <a:latin typeface="Calibri"/>
                <a:ea typeface="Calibri"/>
                <a:cs typeface="Calibri"/>
                <a:sym typeface="Calibri"/>
              </a:rPr>
              <a:t>The data is semantically lifted </a:t>
            </a:r>
            <a:r>
              <a:rPr lang="en-US" sz="2400" b="1" i="0" u="none" strike="noStrike" cap="none">
                <a:solidFill>
                  <a:schemeClr val="dk1"/>
                </a:solidFill>
                <a:latin typeface="Calibri"/>
                <a:ea typeface="Calibri"/>
                <a:cs typeface="Calibri"/>
                <a:sym typeface="Calibri"/>
              </a:rPr>
              <a:t>using ontologies</a:t>
            </a:r>
            <a:endParaRPr/>
          </a:p>
          <a:p>
            <a:pPr marL="1523962" marR="0" lvl="2" indent="-507987" algn="l" rtl="0">
              <a:lnSpc>
                <a:spcPct val="90000"/>
              </a:lnSpc>
              <a:spcBef>
                <a:spcPts val="0"/>
              </a:spcBef>
              <a:spcAft>
                <a:spcPts val="0"/>
              </a:spcAft>
              <a:buClr>
                <a:schemeClr val="dk1"/>
              </a:buClr>
              <a:buSzPts val="2400"/>
              <a:buFont typeface="Arial"/>
              <a:buChar char="•"/>
            </a:pPr>
            <a:r>
              <a:rPr lang="en-US" sz="2400" b="0" i="0" u="none" strike="noStrike" cap="none">
                <a:solidFill>
                  <a:schemeClr val="dk1"/>
                </a:solidFill>
                <a:latin typeface="Calibri"/>
                <a:ea typeface="Calibri"/>
                <a:cs typeface="Calibri"/>
                <a:sym typeface="Calibri"/>
              </a:rPr>
              <a:t>Provide a </a:t>
            </a:r>
            <a:r>
              <a:rPr lang="en-US" sz="2400" b="0" i="1" u="none" strike="noStrike" cap="none">
                <a:solidFill>
                  <a:schemeClr val="dk1"/>
                </a:solidFill>
                <a:latin typeface="Calibri"/>
                <a:ea typeface="Calibri"/>
                <a:cs typeface="Calibri"/>
                <a:sym typeface="Calibri"/>
              </a:rPr>
              <a:t>uniform</a:t>
            </a:r>
            <a:r>
              <a:rPr lang="en-US" sz="2400" b="0" i="0" u="none" strike="noStrike" cap="none">
                <a:solidFill>
                  <a:schemeClr val="dk1"/>
                </a:solidFill>
                <a:latin typeface="Calibri"/>
                <a:ea typeface="Calibri"/>
                <a:cs typeface="Calibri"/>
                <a:sym typeface="Calibri"/>
              </a:rPr>
              <a:t> view over </a:t>
            </a:r>
            <a:r>
              <a:rPr lang="en-US" sz="2400" b="0" i="1" u="none" strike="noStrike" cap="none">
                <a:solidFill>
                  <a:schemeClr val="dk1"/>
                </a:solidFill>
                <a:latin typeface="Calibri"/>
                <a:ea typeface="Calibri"/>
                <a:cs typeface="Calibri"/>
                <a:sym typeface="Calibri"/>
              </a:rPr>
              <a:t>multiform</a:t>
            </a:r>
            <a:r>
              <a:rPr lang="en-US" sz="2400" b="0" i="0" u="none" strike="noStrike" cap="none">
                <a:solidFill>
                  <a:schemeClr val="dk1"/>
                </a:solidFill>
                <a:latin typeface="Calibri"/>
                <a:ea typeface="Calibri"/>
                <a:cs typeface="Calibri"/>
                <a:sym typeface="Calibri"/>
              </a:rPr>
              <a:t> data</a:t>
            </a:r>
            <a:endParaRPr/>
          </a:p>
          <a:p>
            <a:pPr marL="1523962" marR="0" lvl="2" indent="-507987" algn="l" rtl="0">
              <a:lnSpc>
                <a:spcPct val="100000"/>
              </a:lnSpc>
              <a:spcBef>
                <a:spcPts val="0"/>
              </a:spcBef>
              <a:spcAft>
                <a:spcPts val="0"/>
              </a:spcAft>
              <a:buClr>
                <a:schemeClr val="dk1"/>
              </a:buClr>
              <a:buSzPts val="2400"/>
              <a:buFont typeface="Arial"/>
              <a:buChar char="•"/>
            </a:pPr>
            <a:r>
              <a:rPr lang="en-US" sz="2400" b="0" i="0" u="none" strike="noStrike" cap="none">
                <a:solidFill>
                  <a:schemeClr val="dk1"/>
                </a:solidFill>
                <a:latin typeface="Calibri"/>
                <a:ea typeface="Calibri"/>
                <a:cs typeface="Calibri"/>
                <a:sym typeface="Calibri"/>
              </a:rPr>
              <a:t>Data is not necessarily ported or transformed!</a:t>
            </a:r>
            <a:endParaRPr/>
          </a:p>
          <a:p>
            <a:pPr marL="0" marR="0" lvl="0" indent="0" algn="l" rtl="0">
              <a:lnSpc>
                <a:spcPct val="100000"/>
              </a:lnSpc>
              <a:spcBef>
                <a:spcPts val="933"/>
              </a:spcBef>
              <a:spcAft>
                <a:spcPts val="0"/>
              </a:spcAft>
              <a:buClr>
                <a:schemeClr val="dk1"/>
              </a:buClr>
              <a:buSzPts val="1600"/>
              <a:buFont typeface="Arial"/>
              <a:buNone/>
            </a:pPr>
            <a:r>
              <a:rPr lang="en-US" sz="1600" b="0" i="0" u="none" strike="noStrike" cap="none">
                <a:solidFill>
                  <a:schemeClr val="dk1"/>
                </a:solidFill>
                <a:latin typeface="Calibri"/>
                <a:ea typeface="Calibri"/>
                <a:cs typeface="Calibri"/>
                <a:sym typeface="Calibri"/>
              </a:rPr>
              <a:t/>
            </a:r>
            <a:br>
              <a:rPr lang="en-US" sz="1600" b="0" i="0" u="none" strike="noStrike" cap="none">
                <a:solidFill>
                  <a:schemeClr val="dk1"/>
                </a:solidFill>
                <a:latin typeface="Calibri"/>
                <a:ea typeface="Calibri"/>
                <a:cs typeface="Calibri"/>
                <a:sym typeface="Calibri"/>
              </a:rPr>
            </a:br>
            <a:endParaRPr sz="1600" b="0" i="0" u="none" strike="noStrike" cap="none">
              <a:solidFill>
                <a:schemeClr val="dk1"/>
              </a:solidFill>
              <a:latin typeface="Calibri"/>
              <a:ea typeface="Calibri"/>
              <a:cs typeface="Calibri"/>
              <a:sym typeface="Calibri"/>
            </a:endParaRPr>
          </a:p>
        </p:txBody>
      </p:sp>
      <p:sp>
        <p:nvSpPr>
          <p:cNvPr id="192" name="Google Shape;192;p27"/>
          <p:cNvSpPr txBox="1">
            <a:spLocks noGrp="1"/>
          </p:cNvSpPr>
          <p:nvPr>
            <p:ph type="sldNum" idx="12"/>
          </p:nvPr>
        </p:nvSpPr>
        <p:spPr>
          <a:xfrm>
            <a:off x="8610600" y="6356350"/>
            <a:ext cx="2743200" cy="365125"/>
          </a:xfrm>
          <a:prstGeom prst="rect">
            <a:avLst/>
          </a:prstGeom>
          <a:noFill/>
          <a:ln>
            <a:noFill/>
          </a:ln>
        </p:spPr>
        <p:txBody>
          <a:bodyPr spcFirstLastPara="1" wrap="square" lIns="121900" tIns="60925" rIns="121900" bIns="60925" anchor="ctr" anchorCtr="0">
            <a:noAutofit/>
          </a:bodyPr>
          <a:lstStyle/>
          <a:p>
            <a:pPr marL="0" marR="0" lvl="0" indent="0" algn="r" rtl="0">
              <a:spcBef>
                <a:spcPts val="0"/>
              </a:spcBef>
              <a:spcAft>
                <a:spcPts val="0"/>
              </a:spcAft>
              <a:buNone/>
            </a:pPr>
            <a:fld id="{00000000-1234-1234-1234-123412341234}" type="slidenum">
              <a:rPr lang="en-US" sz="1200">
                <a:solidFill>
                  <a:srgbClr val="888888"/>
                </a:solidFill>
                <a:latin typeface="Calibri"/>
                <a:ea typeface="Calibri"/>
                <a:cs typeface="Calibri"/>
                <a:sym typeface="Calibri"/>
              </a:rPr>
              <a:t>15</a:t>
            </a:fld>
            <a:endParaRPr sz="1200">
              <a:solidFill>
                <a:srgbClr val="888888"/>
              </a:solidFill>
              <a:latin typeface="Calibri"/>
              <a:ea typeface="Calibri"/>
              <a:cs typeface="Calibri"/>
              <a:sym typeface="Calibri"/>
            </a:endParaRPr>
          </a:p>
        </p:txBody>
      </p:sp>
      <p:pic>
        <p:nvPicPr>
          <p:cNvPr id="193" name="Google Shape;193;p27"/>
          <p:cNvPicPr preferRelativeResize="0"/>
          <p:nvPr/>
        </p:nvPicPr>
        <p:blipFill rotWithShape="1">
          <a:blip r:embed="rId3">
            <a:alphaModFix/>
          </a:blip>
          <a:srcRect/>
          <a:stretch/>
        </p:blipFill>
        <p:spPr>
          <a:xfrm>
            <a:off x="9524750" y="6243946"/>
            <a:ext cx="2053418" cy="589932"/>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28"/>
          <p:cNvSpPr txBox="1">
            <a:spLocks noGrp="1"/>
          </p:cNvSpPr>
          <p:nvPr>
            <p:ph type="title"/>
          </p:nvPr>
        </p:nvSpPr>
        <p:spPr>
          <a:xfrm>
            <a:off x="838200" y="365125"/>
            <a:ext cx="10515600" cy="1325563"/>
          </a:xfrm>
          <a:prstGeom prst="rect">
            <a:avLst/>
          </a:prstGeom>
          <a:noFill/>
          <a:ln>
            <a:noFill/>
          </a:ln>
        </p:spPr>
        <p:txBody>
          <a:bodyPr spcFirstLastPara="1" wrap="square" lIns="121900" tIns="121900" rIns="121900" bIns="121900" anchor="ctr" anchorCtr="0">
            <a:noAutofit/>
          </a:bodyPr>
          <a:lstStyle/>
          <a:p>
            <a:pPr marL="0" marR="0" lvl="0" indent="0" algn="l" rtl="0">
              <a:lnSpc>
                <a:spcPct val="90000"/>
              </a:lnSpc>
              <a:spcBef>
                <a:spcPts val="0"/>
              </a:spcBef>
              <a:spcAft>
                <a:spcPts val="0"/>
              </a:spcAft>
              <a:buClr>
                <a:srgbClr val="548135"/>
              </a:buClr>
              <a:buSzPts val="3200"/>
              <a:buFont typeface="Calibri"/>
              <a:buNone/>
            </a:pPr>
            <a:r>
              <a:rPr lang="en-US" sz="3200" b="1" i="0" u="none" strike="noStrike" cap="none">
                <a:solidFill>
                  <a:srgbClr val="548135"/>
                </a:solidFill>
                <a:latin typeface="Calibri"/>
                <a:ea typeface="Calibri"/>
                <a:cs typeface="Calibri"/>
                <a:sym typeface="Calibri"/>
              </a:rPr>
              <a:t>Retrieving data from the Semantic Data Lake</a:t>
            </a:r>
            <a:endParaRPr sz="3200" b="1" i="0" u="none" strike="noStrike" cap="none">
              <a:solidFill>
                <a:srgbClr val="548135"/>
              </a:solidFill>
              <a:latin typeface="Calibri"/>
              <a:ea typeface="Calibri"/>
              <a:cs typeface="Calibri"/>
              <a:sym typeface="Calibri"/>
            </a:endParaRPr>
          </a:p>
        </p:txBody>
      </p:sp>
      <p:sp>
        <p:nvSpPr>
          <p:cNvPr id="199" name="Google Shape;199;p28"/>
          <p:cNvSpPr txBox="1">
            <a:spLocks noGrp="1"/>
          </p:cNvSpPr>
          <p:nvPr>
            <p:ph type="body" idx="1"/>
          </p:nvPr>
        </p:nvSpPr>
        <p:spPr>
          <a:xfrm>
            <a:off x="521472" y="1220789"/>
            <a:ext cx="10964333" cy="4514993"/>
          </a:xfrm>
          <a:prstGeom prst="rect">
            <a:avLst/>
          </a:prstGeom>
          <a:noFill/>
          <a:ln>
            <a:noFill/>
          </a:ln>
        </p:spPr>
        <p:txBody>
          <a:bodyPr spcFirstLastPara="1" wrap="square" lIns="121900" tIns="121900" rIns="121900" bIns="121900" anchor="t" anchorCtr="0">
            <a:noAutofit/>
          </a:bodyPr>
          <a:lstStyle/>
          <a:p>
            <a:pPr marL="575719" marR="0" lvl="0" indent="-457188" algn="just" rtl="0">
              <a:lnSpc>
                <a:spcPct val="100000"/>
              </a:lnSpc>
              <a:spcBef>
                <a:spcPts val="933"/>
              </a:spcBef>
              <a:spcAft>
                <a:spcPts val="0"/>
              </a:spcAft>
              <a:buClr>
                <a:schemeClr val="accent6"/>
              </a:buClr>
              <a:buSzPts val="2200"/>
              <a:buFont typeface="Courier New"/>
              <a:buChar char="o"/>
            </a:pPr>
            <a:r>
              <a:rPr lang="en-US" sz="2667" b="0" i="0" u="none" strike="noStrike" cap="none">
                <a:solidFill>
                  <a:schemeClr val="dk1"/>
                </a:solidFill>
                <a:latin typeface="Calibri"/>
                <a:ea typeface="Calibri"/>
                <a:cs typeface="Calibri"/>
                <a:sym typeface="Calibri"/>
              </a:rPr>
              <a:t>A SPARQL query is </a:t>
            </a:r>
            <a:r>
              <a:rPr lang="en-US" sz="2667" b="0" i="1" u="none" strike="noStrike" cap="none">
                <a:solidFill>
                  <a:schemeClr val="dk1"/>
                </a:solidFill>
                <a:latin typeface="Calibri"/>
                <a:ea typeface="Calibri"/>
                <a:cs typeface="Calibri"/>
                <a:sym typeface="Calibri"/>
              </a:rPr>
              <a:t>decomposed</a:t>
            </a:r>
            <a:r>
              <a:rPr lang="en-US" sz="2667" b="0" i="0" u="none" strike="noStrike" cap="none">
                <a:solidFill>
                  <a:schemeClr val="dk1"/>
                </a:solidFill>
                <a:latin typeface="Calibri"/>
                <a:ea typeface="Calibri"/>
                <a:cs typeface="Calibri"/>
                <a:sym typeface="Calibri"/>
              </a:rPr>
              <a:t> into sub-queries</a:t>
            </a:r>
            <a:endParaRPr/>
          </a:p>
          <a:p>
            <a:pPr marL="1032908" marR="0" lvl="1" indent="-457189" algn="just" rtl="0">
              <a:lnSpc>
                <a:spcPct val="100000"/>
              </a:lnSpc>
              <a:spcBef>
                <a:spcPts val="933"/>
              </a:spcBef>
              <a:spcAft>
                <a:spcPts val="0"/>
              </a:spcAft>
              <a:buClr>
                <a:schemeClr val="accent6"/>
              </a:buClr>
              <a:buSzPts val="2200"/>
              <a:buFont typeface="Noto Sans Symbols"/>
              <a:buChar char="▪"/>
            </a:pPr>
            <a:r>
              <a:rPr lang="en-US" sz="2400" b="0" i="0" u="none" strike="noStrike" cap="none">
                <a:solidFill>
                  <a:schemeClr val="dk1"/>
                </a:solidFill>
                <a:latin typeface="Calibri"/>
                <a:ea typeface="Calibri"/>
                <a:cs typeface="Calibri"/>
                <a:sym typeface="Calibri"/>
              </a:rPr>
              <a:t>Sub-queries target different native data sources</a:t>
            </a:r>
            <a:endParaRPr/>
          </a:p>
          <a:p>
            <a:pPr marL="1032908" marR="0" lvl="1" indent="-457189" algn="just" rtl="0">
              <a:lnSpc>
                <a:spcPct val="100000"/>
              </a:lnSpc>
              <a:spcBef>
                <a:spcPts val="933"/>
              </a:spcBef>
              <a:spcAft>
                <a:spcPts val="0"/>
              </a:spcAft>
              <a:buClr>
                <a:schemeClr val="accent6"/>
              </a:buClr>
              <a:buSzPts val="2200"/>
              <a:buFont typeface="Noto Sans Symbols"/>
              <a:buChar char="▪"/>
            </a:pPr>
            <a:r>
              <a:rPr lang="en-US" sz="2400" b="0" i="1" u="none" strike="noStrike" cap="none">
                <a:solidFill>
                  <a:schemeClr val="dk1"/>
                </a:solidFill>
                <a:latin typeface="Calibri"/>
                <a:ea typeface="Calibri"/>
                <a:cs typeface="Calibri"/>
                <a:sym typeface="Calibri"/>
              </a:rPr>
              <a:t>Retain Links</a:t>
            </a:r>
            <a:r>
              <a:rPr lang="en-US" sz="2400" b="0" i="0" u="none" strike="noStrike" cap="none">
                <a:solidFill>
                  <a:schemeClr val="dk1"/>
                </a:solidFill>
                <a:latin typeface="Calibri"/>
                <a:ea typeface="Calibri"/>
                <a:cs typeface="Calibri"/>
                <a:sym typeface="Calibri"/>
              </a:rPr>
              <a:t> between sub-queries to reconcile data returned from each</a:t>
            </a:r>
            <a:endParaRPr/>
          </a:p>
          <a:p>
            <a:pPr marL="575719" marR="0" lvl="0" indent="-457188" algn="just" rtl="0">
              <a:lnSpc>
                <a:spcPct val="100000"/>
              </a:lnSpc>
              <a:spcBef>
                <a:spcPts val="933"/>
              </a:spcBef>
              <a:spcAft>
                <a:spcPts val="0"/>
              </a:spcAft>
              <a:buClr>
                <a:schemeClr val="accent6"/>
              </a:buClr>
              <a:buSzPts val="2200"/>
              <a:buFont typeface="Courier New"/>
              <a:buChar char="o"/>
            </a:pPr>
            <a:r>
              <a:rPr lang="en-US" sz="2667" b="0" i="0" u="none" strike="noStrike" cap="none">
                <a:solidFill>
                  <a:schemeClr val="dk1"/>
                </a:solidFill>
                <a:latin typeface="Calibri"/>
                <a:ea typeface="Calibri"/>
                <a:cs typeface="Calibri"/>
                <a:sym typeface="Calibri"/>
              </a:rPr>
              <a:t>Data Lake is checked for </a:t>
            </a:r>
            <a:r>
              <a:rPr lang="en-US" sz="2667" b="0" i="1" u="none" strike="noStrike" cap="none">
                <a:solidFill>
                  <a:schemeClr val="dk1"/>
                </a:solidFill>
                <a:latin typeface="Calibri"/>
                <a:ea typeface="Calibri"/>
                <a:cs typeface="Calibri"/>
                <a:sym typeface="Calibri"/>
              </a:rPr>
              <a:t>candidate</a:t>
            </a:r>
            <a:r>
              <a:rPr lang="en-US" sz="2667" b="0" i="0" u="none" strike="noStrike" cap="none">
                <a:solidFill>
                  <a:schemeClr val="dk1"/>
                </a:solidFill>
                <a:latin typeface="Calibri"/>
                <a:ea typeface="Calibri"/>
                <a:cs typeface="Calibri"/>
                <a:sym typeface="Calibri"/>
              </a:rPr>
              <a:t> data sources that can answer each sub-query (by consulting metadata)</a:t>
            </a:r>
            <a:endParaRPr/>
          </a:p>
          <a:p>
            <a:pPr marL="575719" marR="0" lvl="0" indent="-457188" algn="just" rtl="0">
              <a:lnSpc>
                <a:spcPct val="100000"/>
              </a:lnSpc>
              <a:spcBef>
                <a:spcPts val="933"/>
              </a:spcBef>
              <a:spcAft>
                <a:spcPts val="0"/>
              </a:spcAft>
              <a:buClr>
                <a:schemeClr val="accent6"/>
              </a:buClr>
              <a:buSzPts val="2200"/>
              <a:buFont typeface="Courier New"/>
              <a:buChar char="o"/>
            </a:pPr>
            <a:r>
              <a:rPr lang="en-US" sz="2667" b="0" i="0" u="none" strike="noStrike" cap="none">
                <a:solidFill>
                  <a:schemeClr val="dk1"/>
                </a:solidFill>
                <a:latin typeface="Calibri"/>
                <a:ea typeface="Calibri"/>
                <a:cs typeface="Calibri"/>
                <a:sym typeface="Calibri"/>
              </a:rPr>
              <a:t>Sub-queries are translated to native query language of the selected relevant/candidate data source</a:t>
            </a:r>
            <a:endParaRPr/>
          </a:p>
          <a:p>
            <a:pPr marL="1032908" marR="0" lvl="1" indent="-457189" algn="just" rtl="0">
              <a:lnSpc>
                <a:spcPct val="100000"/>
              </a:lnSpc>
              <a:spcBef>
                <a:spcPts val="933"/>
              </a:spcBef>
              <a:spcAft>
                <a:spcPts val="0"/>
              </a:spcAft>
              <a:buClr>
                <a:schemeClr val="accent6"/>
              </a:buClr>
              <a:buSzPts val="2200"/>
              <a:buFont typeface="Noto Sans Symbols"/>
              <a:buChar char="▪"/>
            </a:pPr>
            <a:r>
              <a:rPr lang="en-US" sz="2400" b="0" i="0" u="none" strike="noStrike" cap="none">
                <a:solidFill>
                  <a:schemeClr val="dk1"/>
                </a:solidFill>
                <a:latin typeface="Calibri"/>
                <a:ea typeface="Calibri"/>
                <a:cs typeface="Calibri"/>
                <a:sym typeface="Calibri"/>
              </a:rPr>
              <a:t>Examples: SPARQL to SQL, or SPARQL to CQL (Cassandra)</a:t>
            </a:r>
            <a:endParaRPr/>
          </a:p>
          <a:p>
            <a:pPr marL="575719" marR="0" lvl="0" indent="-457188" algn="just" rtl="0">
              <a:lnSpc>
                <a:spcPct val="100000"/>
              </a:lnSpc>
              <a:spcBef>
                <a:spcPts val="933"/>
              </a:spcBef>
              <a:spcAft>
                <a:spcPts val="0"/>
              </a:spcAft>
              <a:buClr>
                <a:schemeClr val="accent6"/>
              </a:buClr>
              <a:buSzPts val="2200"/>
              <a:buFont typeface="Courier New"/>
              <a:buChar char="o"/>
            </a:pPr>
            <a:r>
              <a:rPr lang="en-US" sz="2667" b="0" i="0" u="none" strike="noStrike" cap="none">
                <a:solidFill>
                  <a:schemeClr val="dk1"/>
                </a:solidFill>
                <a:latin typeface="Calibri"/>
                <a:ea typeface="Calibri"/>
                <a:cs typeface="Calibri"/>
                <a:sym typeface="Calibri"/>
              </a:rPr>
              <a:t>Sub-results are joined together to form an integrated result</a:t>
            </a:r>
            <a:endParaRPr sz="2667" b="0" i="0" u="none" strike="noStrike" cap="none">
              <a:solidFill>
                <a:schemeClr val="dk1"/>
              </a:solidFill>
              <a:latin typeface="Calibri"/>
              <a:ea typeface="Calibri"/>
              <a:cs typeface="Calibri"/>
              <a:sym typeface="Calibri"/>
            </a:endParaRPr>
          </a:p>
          <a:p>
            <a:pPr marL="0" marR="0" lvl="0" indent="0" algn="just" rtl="0">
              <a:lnSpc>
                <a:spcPct val="100000"/>
              </a:lnSpc>
              <a:spcBef>
                <a:spcPts val="933"/>
              </a:spcBef>
              <a:spcAft>
                <a:spcPts val="0"/>
              </a:spcAft>
              <a:buClr>
                <a:schemeClr val="dk1"/>
              </a:buClr>
              <a:buSzPts val="2933"/>
              <a:buFont typeface="Arial"/>
              <a:buNone/>
            </a:pPr>
            <a:endParaRPr sz="2933" b="0" i="0" u="none" strike="noStrike" cap="none">
              <a:solidFill>
                <a:schemeClr val="dk1"/>
              </a:solidFill>
              <a:latin typeface="Calibri"/>
              <a:ea typeface="Calibri"/>
              <a:cs typeface="Calibri"/>
              <a:sym typeface="Calibri"/>
            </a:endParaRPr>
          </a:p>
        </p:txBody>
      </p:sp>
      <p:sp>
        <p:nvSpPr>
          <p:cNvPr id="200" name="Google Shape;200;p28"/>
          <p:cNvSpPr txBox="1">
            <a:spLocks noGrp="1"/>
          </p:cNvSpPr>
          <p:nvPr>
            <p:ph type="sldNum" idx="12"/>
          </p:nvPr>
        </p:nvSpPr>
        <p:spPr>
          <a:xfrm>
            <a:off x="8610600" y="6356350"/>
            <a:ext cx="2743200" cy="365125"/>
          </a:xfrm>
          <a:prstGeom prst="rect">
            <a:avLst/>
          </a:prstGeom>
          <a:noFill/>
          <a:ln>
            <a:noFill/>
          </a:ln>
        </p:spPr>
        <p:txBody>
          <a:bodyPr spcFirstLastPara="1" wrap="square" lIns="121900" tIns="60925" rIns="121900" bIns="60925" anchor="ctr" anchorCtr="0">
            <a:noAutofit/>
          </a:bodyPr>
          <a:lstStyle/>
          <a:p>
            <a:pPr marL="0" marR="0" lvl="0" indent="0" algn="r" rtl="0">
              <a:spcBef>
                <a:spcPts val="0"/>
              </a:spcBef>
              <a:spcAft>
                <a:spcPts val="0"/>
              </a:spcAft>
              <a:buNone/>
            </a:pPr>
            <a:fld id="{00000000-1234-1234-1234-123412341234}" type="slidenum">
              <a:rPr lang="en-US" sz="1200">
                <a:solidFill>
                  <a:srgbClr val="888888"/>
                </a:solidFill>
                <a:latin typeface="Calibri"/>
                <a:ea typeface="Calibri"/>
                <a:cs typeface="Calibri"/>
                <a:sym typeface="Calibri"/>
              </a:rPr>
              <a:t>16</a:t>
            </a:fld>
            <a:endParaRPr sz="1200">
              <a:solidFill>
                <a:srgbClr val="888888"/>
              </a:solidFill>
              <a:latin typeface="Calibri"/>
              <a:ea typeface="Calibri"/>
              <a:cs typeface="Calibri"/>
              <a:sym typeface="Calibri"/>
            </a:endParaRPr>
          </a:p>
        </p:txBody>
      </p:sp>
      <p:pic>
        <p:nvPicPr>
          <p:cNvPr id="201" name="Google Shape;201;p28"/>
          <p:cNvPicPr preferRelativeResize="0"/>
          <p:nvPr/>
        </p:nvPicPr>
        <p:blipFill rotWithShape="1">
          <a:blip r:embed="rId3">
            <a:alphaModFix/>
          </a:blip>
          <a:srcRect/>
          <a:stretch/>
        </p:blipFill>
        <p:spPr>
          <a:xfrm>
            <a:off x="9524750" y="6243946"/>
            <a:ext cx="2053418" cy="589932"/>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29"/>
          <p:cNvSpPr/>
          <p:nvPr/>
        </p:nvSpPr>
        <p:spPr>
          <a:xfrm>
            <a:off x="8166643" y="2096655"/>
            <a:ext cx="3861916" cy="2262909"/>
          </a:xfrm>
          <a:prstGeom prst="wedgeRectCallout">
            <a:avLst>
              <a:gd name="adj1" fmla="val -68958"/>
              <a:gd name="adj2" fmla="val 43297"/>
            </a:avLst>
          </a:prstGeom>
          <a:noFill/>
          <a:ln w="9525" cap="flat" cmpd="sng">
            <a:solidFill>
              <a:srgbClr val="000000"/>
            </a:solidFill>
            <a:prstDash val="dot"/>
            <a:round/>
            <a:headEnd type="none" w="sm" len="sm"/>
            <a:tailEnd type="none" w="sm" len="sm"/>
          </a:ln>
        </p:spPr>
        <p:txBody>
          <a:bodyPr spcFirstLastPara="1" wrap="square" lIns="121900" tIns="121900" rIns="121900" bIns="121900" anchor="ctr" anchorCtr="0">
            <a:noAutofit/>
          </a:bodyPr>
          <a:lstStyle/>
          <a:p>
            <a:pPr marL="0" marR="0" lvl="0" indent="0" algn="r" rtl="0">
              <a:spcBef>
                <a:spcPts val="0"/>
              </a:spcBef>
              <a:spcAft>
                <a:spcPts val="0"/>
              </a:spcAft>
              <a:buNone/>
            </a:pPr>
            <a:r>
              <a:rPr lang="en-US" sz="2133" b="1">
                <a:solidFill>
                  <a:schemeClr val="dk1"/>
                </a:solidFill>
                <a:latin typeface="Calibri"/>
                <a:ea typeface="Calibri"/>
                <a:cs typeface="Calibri"/>
                <a:sym typeface="Calibri"/>
              </a:rPr>
              <a:t>Metadata</a:t>
            </a:r>
            <a:endParaRPr sz="2133" b="1">
              <a:solidFill>
                <a:schemeClr val="dk1"/>
              </a:solidFill>
              <a:latin typeface="Calibri"/>
              <a:ea typeface="Calibri"/>
              <a:cs typeface="Calibri"/>
              <a:sym typeface="Calibri"/>
            </a:endParaRPr>
          </a:p>
          <a:p>
            <a:pPr marL="0" marR="0" lvl="0" indent="0" algn="r" rtl="0">
              <a:spcBef>
                <a:spcPts val="0"/>
              </a:spcBef>
              <a:spcAft>
                <a:spcPts val="0"/>
              </a:spcAft>
              <a:buNone/>
            </a:pPr>
            <a:r>
              <a:rPr lang="en-US" sz="2133">
                <a:solidFill>
                  <a:schemeClr val="dk1"/>
                </a:solidFill>
                <a:latin typeface="Calibri"/>
                <a:ea typeface="Calibri"/>
                <a:cs typeface="Calibri"/>
                <a:sym typeface="Calibri"/>
              </a:rPr>
              <a:t>property -&gt; data source (type)</a:t>
            </a:r>
            <a:endParaRPr/>
          </a:p>
          <a:p>
            <a:pPr marL="0" marR="0" lvl="0" indent="0" algn="l" rtl="0">
              <a:spcBef>
                <a:spcPts val="0"/>
              </a:spcBef>
              <a:spcAft>
                <a:spcPts val="0"/>
              </a:spcAft>
              <a:buNone/>
            </a:pPr>
            <a:endParaRPr sz="2133">
              <a:solidFill>
                <a:schemeClr val="dk1"/>
              </a:solidFill>
              <a:latin typeface="Calibri"/>
              <a:ea typeface="Calibri"/>
              <a:cs typeface="Calibri"/>
              <a:sym typeface="Calibri"/>
            </a:endParaRPr>
          </a:p>
          <a:p>
            <a:pPr marL="0" marR="0" lvl="0" indent="0" algn="l" rtl="0">
              <a:spcBef>
                <a:spcPts val="0"/>
              </a:spcBef>
              <a:spcAft>
                <a:spcPts val="0"/>
              </a:spcAft>
              <a:buNone/>
            </a:pPr>
            <a:endParaRPr sz="2133">
              <a:solidFill>
                <a:schemeClr val="dk1"/>
              </a:solidFill>
              <a:latin typeface="Calibri"/>
              <a:ea typeface="Calibri"/>
              <a:cs typeface="Calibri"/>
              <a:sym typeface="Calibri"/>
            </a:endParaRPr>
          </a:p>
          <a:p>
            <a:pPr marL="0" marR="0" lvl="0" indent="0" algn="l" rtl="0">
              <a:spcBef>
                <a:spcPts val="0"/>
              </a:spcBef>
              <a:spcAft>
                <a:spcPts val="0"/>
              </a:spcAft>
              <a:buNone/>
            </a:pPr>
            <a:endParaRPr sz="2400">
              <a:solidFill>
                <a:schemeClr val="dk1"/>
              </a:solidFill>
              <a:latin typeface="Calibri"/>
              <a:ea typeface="Calibri"/>
              <a:cs typeface="Calibri"/>
              <a:sym typeface="Calibri"/>
            </a:endParaRPr>
          </a:p>
          <a:p>
            <a:pPr marL="0" marR="0" lvl="0" indent="0" algn="l" rtl="0">
              <a:spcBef>
                <a:spcPts val="0"/>
              </a:spcBef>
              <a:spcAft>
                <a:spcPts val="0"/>
              </a:spcAft>
              <a:buNone/>
            </a:pPr>
            <a:endParaRPr sz="2400">
              <a:solidFill>
                <a:schemeClr val="dk1"/>
              </a:solidFill>
              <a:latin typeface="Calibri"/>
              <a:ea typeface="Calibri"/>
              <a:cs typeface="Calibri"/>
              <a:sym typeface="Calibri"/>
            </a:endParaRPr>
          </a:p>
          <a:p>
            <a:pPr marL="0" marR="0" lvl="0" indent="0" algn="l" rtl="0">
              <a:spcBef>
                <a:spcPts val="0"/>
              </a:spcBef>
              <a:spcAft>
                <a:spcPts val="0"/>
              </a:spcAft>
              <a:buNone/>
            </a:pPr>
            <a:endParaRPr sz="2400">
              <a:solidFill>
                <a:schemeClr val="dk1"/>
              </a:solidFill>
              <a:latin typeface="Calibri"/>
              <a:ea typeface="Calibri"/>
              <a:cs typeface="Calibri"/>
              <a:sym typeface="Calibri"/>
            </a:endParaRPr>
          </a:p>
          <a:p>
            <a:pPr marL="0" marR="0" lvl="0" indent="0" algn="l" rtl="0">
              <a:spcBef>
                <a:spcPts val="0"/>
              </a:spcBef>
              <a:spcAft>
                <a:spcPts val="0"/>
              </a:spcAft>
              <a:buNone/>
            </a:pPr>
            <a:endParaRPr sz="2400">
              <a:solidFill>
                <a:schemeClr val="dk1"/>
              </a:solidFill>
              <a:latin typeface="Calibri"/>
              <a:ea typeface="Calibri"/>
              <a:cs typeface="Calibri"/>
              <a:sym typeface="Calibri"/>
            </a:endParaRPr>
          </a:p>
          <a:p>
            <a:pPr marL="0" marR="0" lvl="0" indent="0" algn="l" rtl="0">
              <a:spcBef>
                <a:spcPts val="0"/>
              </a:spcBef>
              <a:spcAft>
                <a:spcPts val="0"/>
              </a:spcAft>
              <a:buNone/>
            </a:pPr>
            <a:endParaRPr sz="2400">
              <a:solidFill>
                <a:schemeClr val="dk1"/>
              </a:solidFill>
              <a:latin typeface="Calibri"/>
              <a:ea typeface="Calibri"/>
              <a:cs typeface="Calibri"/>
              <a:sym typeface="Calibri"/>
            </a:endParaRPr>
          </a:p>
          <a:p>
            <a:pPr marL="0" marR="0" lvl="0" indent="0" algn="l" rtl="0">
              <a:spcBef>
                <a:spcPts val="0"/>
              </a:spcBef>
              <a:spcAft>
                <a:spcPts val="0"/>
              </a:spcAft>
              <a:buNone/>
            </a:pPr>
            <a:endParaRPr sz="2400">
              <a:solidFill>
                <a:schemeClr val="dk1"/>
              </a:solidFill>
              <a:latin typeface="Calibri"/>
              <a:ea typeface="Calibri"/>
              <a:cs typeface="Calibri"/>
              <a:sym typeface="Calibri"/>
            </a:endParaRPr>
          </a:p>
          <a:p>
            <a:pPr marL="0" marR="0" lvl="0" indent="0" algn="l" rtl="0">
              <a:spcBef>
                <a:spcPts val="0"/>
              </a:spcBef>
              <a:spcAft>
                <a:spcPts val="0"/>
              </a:spcAft>
              <a:buNone/>
            </a:pPr>
            <a:endParaRPr sz="2400">
              <a:solidFill>
                <a:schemeClr val="dk1"/>
              </a:solidFill>
              <a:latin typeface="Calibri"/>
              <a:ea typeface="Calibri"/>
              <a:cs typeface="Calibri"/>
              <a:sym typeface="Calibri"/>
            </a:endParaRPr>
          </a:p>
          <a:p>
            <a:pPr marL="0" marR="0" lvl="0" indent="0" algn="l" rtl="0">
              <a:spcBef>
                <a:spcPts val="0"/>
              </a:spcBef>
              <a:spcAft>
                <a:spcPts val="0"/>
              </a:spcAft>
              <a:buNone/>
            </a:pPr>
            <a:endParaRPr sz="2400">
              <a:solidFill>
                <a:schemeClr val="dk1"/>
              </a:solidFill>
              <a:latin typeface="Calibri"/>
              <a:ea typeface="Calibri"/>
              <a:cs typeface="Calibri"/>
              <a:sym typeface="Calibri"/>
            </a:endParaRPr>
          </a:p>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07" name="Google Shape;207;p29"/>
          <p:cNvSpPr/>
          <p:nvPr/>
        </p:nvSpPr>
        <p:spPr>
          <a:xfrm>
            <a:off x="6877092" y="1021767"/>
            <a:ext cx="906800" cy="830400"/>
          </a:xfrm>
          <a:prstGeom prst="cloudCallout">
            <a:avLst>
              <a:gd name="adj1" fmla="val -91042"/>
              <a:gd name="adj2" fmla="val 6017"/>
            </a:avLst>
          </a:prstGeom>
          <a:solidFill>
            <a:srgbClr val="CFE2F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08" name="Google Shape;208;p29"/>
          <p:cNvSpPr txBox="1">
            <a:spLocks noGrp="1"/>
          </p:cNvSpPr>
          <p:nvPr>
            <p:ph type="title"/>
          </p:nvPr>
        </p:nvSpPr>
        <p:spPr>
          <a:xfrm>
            <a:off x="838200" y="135217"/>
            <a:ext cx="10515600" cy="816376"/>
          </a:xfrm>
          <a:prstGeom prst="rect">
            <a:avLst/>
          </a:prstGeom>
          <a:noFill/>
          <a:ln>
            <a:noFill/>
          </a:ln>
        </p:spPr>
        <p:txBody>
          <a:bodyPr spcFirstLastPara="1" wrap="square" lIns="121900" tIns="121900" rIns="121900" bIns="121900" anchor="ctr" anchorCtr="0">
            <a:noAutofit/>
          </a:bodyPr>
          <a:lstStyle/>
          <a:p>
            <a:pPr marL="0" marR="0" lvl="0" indent="0" algn="l" rtl="0">
              <a:lnSpc>
                <a:spcPct val="90000"/>
              </a:lnSpc>
              <a:spcBef>
                <a:spcPts val="0"/>
              </a:spcBef>
              <a:spcAft>
                <a:spcPts val="0"/>
              </a:spcAft>
              <a:buClr>
                <a:srgbClr val="548135"/>
              </a:buClr>
              <a:buSzPts val="3200"/>
              <a:buFont typeface="Calibri"/>
              <a:buNone/>
            </a:pPr>
            <a:r>
              <a:rPr lang="en-US" sz="3200" b="1" i="0" u="none" strike="noStrike" cap="none">
                <a:solidFill>
                  <a:srgbClr val="548135"/>
                </a:solidFill>
                <a:latin typeface="Calibri"/>
                <a:ea typeface="Calibri"/>
                <a:cs typeface="Calibri"/>
                <a:sym typeface="Calibri"/>
              </a:rPr>
              <a:t>Semantic Data Lake – Envisaged Architecture </a:t>
            </a:r>
            <a:endParaRPr sz="3200" b="1" i="0" u="none" strike="noStrike" cap="none">
              <a:solidFill>
                <a:srgbClr val="548135"/>
              </a:solidFill>
              <a:latin typeface="Calibri"/>
              <a:ea typeface="Calibri"/>
              <a:cs typeface="Calibri"/>
              <a:sym typeface="Calibri"/>
            </a:endParaRPr>
          </a:p>
        </p:txBody>
      </p:sp>
      <p:sp>
        <p:nvSpPr>
          <p:cNvPr id="209" name="Google Shape;209;p29"/>
          <p:cNvSpPr txBox="1">
            <a:spLocks noGrp="1"/>
          </p:cNvSpPr>
          <p:nvPr>
            <p:ph type="sldNum" idx="12"/>
          </p:nvPr>
        </p:nvSpPr>
        <p:spPr>
          <a:xfrm>
            <a:off x="8610600" y="6356350"/>
            <a:ext cx="2743200" cy="365125"/>
          </a:xfrm>
          <a:prstGeom prst="rect">
            <a:avLst/>
          </a:prstGeom>
          <a:noFill/>
          <a:ln>
            <a:noFill/>
          </a:ln>
        </p:spPr>
        <p:txBody>
          <a:bodyPr spcFirstLastPara="1" wrap="square" lIns="121900" tIns="60925" rIns="121900" bIns="60925" anchor="ctr" anchorCtr="0">
            <a:noAutofit/>
          </a:bodyPr>
          <a:lstStyle/>
          <a:p>
            <a:pPr marL="0" marR="0" lvl="0" indent="0" algn="r" rtl="0">
              <a:spcBef>
                <a:spcPts val="0"/>
              </a:spcBef>
              <a:spcAft>
                <a:spcPts val="0"/>
              </a:spcAft>
              <a:buNone/>
            </a:pPr>
            <a:fld id="{00000000-1234-1234-1234-123412341234}" type="slidenum">
              <a:rPr lang="en-US" sz="1200">
                <a:solidFill>
                  <a:srgbClr val="888888"/>
                </a:solidFill>
                <a:latin typeface="Calibri"/>
                <a:ea typeface="Calibri"/>
                <a:cs typeface="Calibri"/>
                <a:sym typeface="Calibri"/>
              </a:rPr>
              <a:t>17</a:t>
            </a:fld>
            <a:endParaRPr sz="1200">
              <a:solidFill>
                <a:srgbClr val="888888"/>
              </a:solidFill>
              <a:latin typeface="Calibri"/>
              <a:ea typeface="Calibri"/>
              <a:cs typeface="Calibri"/>
              <a:sym typeface="Calibri"/>
            </a:endParaRPr>
          </a:p>
        </p:txBody>
      </p:sp>
      <p:grpSp>
        <p:nvGrpSpPr>
          <p:cNvPr id="210" name="Google Shape;210;p29"/>
          <p:cNvGrpSpPr/>
          <p:nvPr/>
        </p:nvGrpSpPr>
        <p:grpSpPr>
          <a:xfrm>
            <a:off x="1381695" y="1105321"/>
            <a:ext cx="5125131" cy="773088"/>
            <a:chOff x="1409500" y="1366616"/>
            <a:chExt cx="3843848" cy="579816"/>
          </a:xfrm>
        </p:grpSpPr>
        <p:sp>
          <p:nvSpPr>
            <p:cNvPr id="211" name="Google Shape;211;p29"/>
            <p:cNvSpPr/>
            <p:nvPr/>
          </p:nvSpPr>
          <p:spPr>
            <a:xfrm>
              <a:off x="3384648" y="1370950"/>
              <a:ext cx="1868700" cy="486300"/>
            </a:xfrm>
            <a:prstGeom prst="roundRect">
              <a:avLst>
                <a:gd name="adj" fmla="val 16667"/>
              </a:avLst>
            </a:prstGeom>
            <a:solidFill>
              <a:schemeClr val="accent1"/>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Decomposing </a:t>
              </a:r>
              <a:endParaRPr sz="2400">
                <a:solidFill>
                  <a:schemeClr val="dk1"/>
                </a:solidFill>
                <a:latin typeface="Calibri"/>
                <a:ea typeface="Calibri"/>
                <a:cs typeface="Calibri"/>
                <a:sym typeface="Calibri"/>
              </a:endParaRPr>
            </a:p>
            <a:p>
              <a:pPr marL="0" marR="0" lvl="0" indent="0" algn="ctr" rtl="0">
                <a:spcBef>
                  <a:spcPts val="0"/>
                </a:spcBef>
                <a:spcAft>
                  <a:spcPts val="0"/>
                </a:spcAft>
                <a:buNone/>
              </a:pPr>
              <a:r>
                <a:rPr lang="en-US" sz="2400">
                  <a:solidFill>
                    <a:schemeClr val="dk1"/>
                  </a:solidFill>
                  <a:latin typeface="Calibri"/>
                  <a:ea typeface="Calibri"/>
                  <a:cs typeface="Calibri"/>
                  <a:sym typeface="Calibri"/>
                </a:rPr>
                <a:t>User Query</a:t>
              </a:r>
              <a:endParaRPr sz="2400">
                <a:solidFill>
                  <a:schemeClr val="dk1"/>
                </a:solidFill>
                <a:latin typeface="Calibri"/>
                <a:ea typeface="Calibri"/>
                <a:cs typeface="Calibri"/>
                <a:sym typeface="Calibri"/>
              </a:endParaRPr>
            </a:p>
          </p:txBody>
        </p:sp>
        <p:sp>
          <p:nvSpPr>
            <p:cNvPr id="212" name="Google Shape;212;p29"/>
            <p:cNvSpPr txBox="1"/>
            <p:nvPr/>
          </p:nvSpPr>
          <p:spPr>
            <a:xfrm>
              <a:off x="1900366" y="1557632"/>
              <a:ext cx="1510200" cy="388800"/>
            </a:xfrm>
            <a:prstGeom prst="rect">
              <a:avLst/>
            </a:prstGeom>
            <a:noFill/>
            <a:ln>
              <a:noFill/>
            </a:ln>
          </p:spPr>
          <p:txBody>
            <a:bodyPr spcFirstLastPara="1" wrap="square" lIns="121900" tIns="121900" rIns="121900" bIns="121900" anchor="t" anchorCtr="0">
              <a:no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SPARQL query</a:t>
              </a:r>
              <a:endParaRPr sz="2400">
                <a:solidFill>
                  <a:schemeClr val="dk1"/>
                </a:solidFill>
                <a:latin typeface="Calibri"/>
                <a:ea typeface="Calibri"/>
                <a:cs typeface="Calibri"/>
                <a:sym typeface="Calibri"/>
              </a:endParaRPr>
            </a:p>
          </p:txBody>
        </p:sp>
        <p:pic>
          <p:nvPicPr>
            <p:cNvPr id="213" name="Google Shape;213;p29" descr="https://upload.wikimedia.org/wikipedia/commons/thumb/1/12/User_icon_2.svg/2000px-User_icon_2.svg.png">
              <a:hlinkClick r:id="rId3"/>
            </p:cNvPr>
            <p:cNvPicPr preferRelativeResize="0"/>
            <p:nvPr/>
          </p:nvPicPr>
          <p:blipFill rotWithShape="1">
            <a:blip r:embed="rId4">
              <a:alphaModFix/>
            </a:blip>
            <a:srcRect/>
            <a:stretch/>
          </p:blipFill>
          <p:spPr>
            <a:xfrm>
              <a:off x="1409500" y="1366616"/>
              <a:ext cx="488700" cy="488700"/>
            </a:xfrm>
            <a:prstGeom prst="rect">
              <a:avLst/>
            </a:prstGeom>
            <a:noFill/>
            <a:ln>
              <a:noFill/>
            </a:ln>
          </p:spPr>
        </p:pic>
        <p:cxnSp>
          <p:nvCxnSpPr>
            <p:cNvPr id="214" name="Google Shape;214;p29"/>
            <p:cNvCxnSpPr>
              <a:stCxn id="213" idx="3"/>
              <a:endCxn id="211" idx="1"/>
            </p:cNvCxnSpPr>
            <p:nvPr/>
          </p:nvCxnSpPr>
          <p:spPr>
            <a:xfrm>
              <a:off x="1898200" y="1610966"/>
              <a:ext cx="1486200" cy="3000"/>
            </a:xfrm>
            <a:prstGeom prst="straightConnector1">
              <a:avLst/>
            </a:prstGeom>
            <a:noFill/>
            <a:ln w="9525" cap="flat" cmpd="sng">
              <a:solidFill>
                <a:srgbClr val="000000"/>
              </a:solidFill>
              <a:prstDash val="solid"/>
              <a:round/>
              <a:headEnd type="none" w="sm" len="sm"/>
              <a:tailEnd type="triangle" w="med" len="med"/>
            </a:ln>
          </p:spPr>
        </p:cxnSp>
      </p:grpSp>
      <p:pic>
        <p:nvPicPr>
          <p:cNvPr id="215" name="Google Shape;215;p29">
            <a:hlinkClick r:id="rId5"/>
          </p:cNvPr>
          <p:cNvPicPr preferRelativeResize="0"/>
          <p:nvPr/>
        </p:nvPicPr>
        <p:blipFill rotWithShape="1">
          <a:blip r:embed="rId6">
            <a:alphaModFix/>
          </a:blip>
          <a:srcRect r="54726" b="47818"/>
          <a:stretch/>
        </p:blipFill>
        <p:spPr>
          <a:xfrm rot="1879703">
            <a:off x="2891413" y="2292199"/>
            <a:ext cx="594164" cy="493597"/>
          </a:xfrm>
          <a:prstGeom prst="rect">
            <a:avLst/>
          </a:prstGeom>
          <a:noFill/>
          <a:ln>
            <a:noFill/>
          </a:ln>
        </p:spPr>
      </p:pic>
      <p:pic>
        <p:nvPicPr>
          <p:cNvPr id="216" name="Google Shape;216;p29">
            <a:hlinkClick r:id="rId5"/>
          </p:cNvPr>
          <p:cNvPicPr preferRelativeResize="0"/>
          <p:nvPr/>
        </p:nvPicPr>
        <p:blipFill rotWithShape="1">
          <a:blip r:embed="rId6">
            <a:alphaModFix/>
          </a:blip>
          <a:srcRect l="48641" b="51415"/>
          <a:stretch/>
        </p:blipFill>
        <p:spPr>
          <a:xfrm>
            <a:off x="5708344" y="2407751"/>
            <a:ext cx="723853" cy="493599"/>
          </a:xfrm>
          <a:prstGeom prst="rect">
            <a:avLst/>
          </a:prstGeom>
          <a:noFill/>
          <a:ln>
            <a:noFill/>
          </a:ln>
        </p:spPr>
      </p:pic>
      <p:pic>
        <p:nvPicPr>
          <p:cNvPr id="217" name="Google Shape;217;p29">
            <a:hlinkClick r:id="rId5"/>
          </p:cNvPr>
          <p:cNvPicPr preferRelativeResize="0"/>
          <p:nvPr/>
        </p:nvPicPr>
        <p:blipFill rotWithShape="1">
          <a:blip r:embed="rId6">
            <a:alphaModFix/>
          </a:blip>
          <a:srcRect l="53656" t="48670"/>
          <a:stretch/>
        </p:blipFill>
        <p:spPr>
          <a:xfrm rot="-1602465">
            <a:off x="7299322" y="2301567"/>
            <a:ext cx="618241" cy="493599"/>
          </a:xfrm>
          <a:prstGeom prst="rect">
            <a:avLst/>
          </a:prstGeom>
          <a:noFill/>
          <a:ln>
            <a:noFill/>
          </a:ln>
        </p:spPr>
      </p:pic>
      <p:pic>
        <p:nvPicPr>
          <p:cNvPr id="218" name="Google Shape;218;p29">
            <a:hlinkClick r:id="rId5"/>
          </p:cNvPr>
          <p:cNvPicPr preferRelativeResize="0"/>
          <p:nvPr/>
        </p:nvPicPr>
        <p:blipFill rotWithShape="1">
          <a:blip r:embed="rId6">
            <a:alphaModFix/>
          </a:blip>
          <a:srcRect t="52698" r="46918"/>
          <a:stretch/>
        </p:blipFill>
        <p:spPr>
          <a:xfrm>
            <a:off x="4150728" y="2431551"/>
            <a:ext cx="768445" cy="493599"/>
          </a:xfrm>
          <a:prstGeom prst="rect">
            <a:avLst/>
          </a:prstGeom>
          <a:noFill/>
          <a:ln>
            <a:noFill/>
          </a:ln>
        </p:spPr>
      </p:pic>
      <p:grpSp>
        <p:nvGrpSpPr>
          <p:cNvPr id="219" name="Google Shape;219;p29"/>
          <p:cNvGrpSpPr/>
          <p:nvPr/>
        </p:nvGrpSpPr>
        <p:grpSpPr>
          <a:xfrm>
            <a:off x="2682107" y="922737"/>
            <a:ext cx="679232" cy="493559"/>
            <a:chOff x="3263221" y="3035796"/>
            <a:chExt cx="1000440" cy="726961"/>
          </a:xfrm>
        </p:grpSpPr>
        <p:pic>
          <p:nvPicPr>
            <p:cNvPr id="220" name="Google Shape;220;p29">
              <a:hlinkClick r:id="rId5"/>
            </p:cNvPr>
            <p:cNvPicPr preferRelativeResize="0"/>
            <p:nvPr/>
          </p:nvPicPr>
          <p:blipFill rotWithShape="1">
            <a:blip r:embed="rId6">
              <a:alphaModFix/>
            </a:blip>
            <a:srcRect r="54726" b="47818"/>
            <a:stretch/>
          </p:blipFill>
          <p:spPr>
            <a:xfrm rot="457998">
              <a:off x="3300761" y="3068530"/>
              <a:ext cx="490488" cy="407464"/>
            </a:xfrm>
            <a:prstGeom prst="rect">
              <a:avLst/>
            </a:prstGeom>
            <a:noFill/>
            <a:ln>
              <a:noFill/>
            </a:ln>
          </p:spPr>
        </p:pic>
        <p:pic>
          <p:nvPicPr>
            <p:cNvPr id="221" name="Google Shape;221;p29">
              <a:hlinkClick r:id="rId5"/>
            </p:cNvPr>
            <p:cNvPicPr preferRelativeResize="0"/>
            <p:nvPr/>
          </p:nvPicPr>
          <p:blipFill rotWithShape="1">
            <a:blip r:embed="rId6">
              <a:alphaModFix/>
            </a:blip>
            <a:srcRect l="48641" b="51415"/>
            <a:stretch/>
          </p:blipFill>
          <p:spPr>
            <a:xfrm rot="-338553">
              <a:off x="3678844" y="3061979"/>
              <a:ext cx="551121" cy="375809"/>
            </a:xfrm>
            <a:prstGeom prst="rect">
              <a:avLst/>
            </a:prstGeom>
            <a:noFill/>
            <a:ln>
              <a:noFill/>
            </a:ln>
          </p:spPr>
        </p:pic>
        <p:pic>
          <p:nvPicPr>
            <p:cNvPr id="222" name="Google Shape;222;p29">
              <a:hlinkClick r:id="rId5"/>
            </p:cNvPr>
            <p:cNvPicPr preferRelativeResize="0"/>
            <p:nvPr/>
          </p:nvPicPr>
          <p:blipFill rotWithShape="1">
            <a:blip r:embed="rId6">
              <a:alphaModFix/>
            </a:blip>
            <a:srcRect l="53656" t="48670"/>
            <a:stretch/>
          </p:blipFill>
          <p:spPr>
            <a:xfrm rot="395107">
              <a:off x="3749359" y="3322888"/>
              <a:ext cx="492958" cy="400616"/>
            </a:xfrm>
            <a:prstGeom prst="rect">
              <a:avLst/>
            </a:prstGeom>
            <a:noFill/>
            <a:ln>
              <a:noFill/>
            </a:ln>
          </p:spPr>
        </p:pic>
        <p:pic>
          <p:nvPicPr>
            <p:cNvPr id="223" name="Google Shape;223;p29">
              <a:hlinkClick r:id="rId5"/>
            </p:cNvPr>
            <p:cNvPicPr preferRelativeResize="0"/>
            <p:nvPr/>
          </p:nvPicPr>
          <p:blipFill rotWithShape="1">
            <a:blip r:embed="rId6">
              <a:alphaModFix/>
            </a:blip>
            <a:srcRect t="52698" r="46918"/>
            <a:stretch/>
          </p:blipFill>
          <p:spPr>
            <a:xfrm rot="-460248">
              <a:off x="3285350" y="3355750"/>
              <a:ext cx="576333" cy="370199"/>
            </a:xfrm>
            <a:prstGeom prst="rect">
              <a:avLst/>
            </a:prstGeom>
            <a:noFill/>
            <a:ln>
              <a:noFill/>
            </a:ln>
          </p:spPr>
        </p:pic>
      </p:grpSp>
      <p:cxnSp>
        <p:nvCxnSpPr>
          <p:cNvPr id="224" name="Google Shape;224;p29"/>
          <p:cNvCxnSpPr>
            <a:stCxn id="211" idx="2"/>
            <a:endCxn id="215" idx="0"/>
          </p:cNvCxnSpPr>
          <p:nvPr/>
        </p:nvCxnSpPr>
        <p:spPr>
          <a:xfrm flipH="1">
            <a:off x="3316726" y="1759500"/>
            <a:ext cx="1944300" cy="568800"/>
          </a:xfrm>
          <a:prstGeom prst="straightConnector1">
            <a:avLst/>
          </a:prstGeom>
          <a:noFill/>
          <a:ln w="9525" cap="flat" cmpd="sng">
            <a:solidFill>
              <a:srgbClr val="000000"/>
            </a:solidFill>
            <a:prstDash val="solid"/>
            <a:round/>
            <a:headEnd type="none" w="sm" len="sm"/>
            <a:tailEnd type="triangle" w="med" len="med"/>
          </a:ln>
        </p:spPr>
      </p:cxnSp>
      <p:cxnSp>
        <p:nvCxnSpPr>
          <p:cNvPr id="225" name="Google Shape;225;p29"/>
          <p:cNvCxnSpPr>
            <a:stCxn id="211" idx="2"/>
            <a:endCxn id="216" idx="0"/>
          </p:cNvCxnSpPr>
          <p:nvPr/>
        </p:nvCxnSpPr>
        <p:spPr>
          <a:xfrm>
            <a:off x="5261026" y="1759500"/>
            <a:ext cx="809100" cy="648300"/>
          </a:xfrm>
          <a:prstGeom prst="straightConnector1">
            <a:avLst/>
          </a:prstGeom>
          <a:noFill/>
          <a:ln w="9525" cap="flat" cmpd="sng">
            <a:solidFill>
              <a:srgbClr val="000000"/>
            </a:solidFill>
            <a:prstDash val="solid"/>
            <a:round/>
            <a:headEnd type="none" w="sm" len="sm"/>
            <a:tailEnd type="triangle" w="med" len="med"/>
          </a:ln>
        </p:spPr>
      </p:cxnSp>
      <p:cxnSp>
        <p:nvCxnSpPr>
          <p:cNvPr id="226" name="Google Shape;226;p29"/>
          <p:cNvCxnSpPr>
            <a:stCxn id="211" idx="2"/>
            <a:endCxn id="218" idx="0"/>
          </p:cNvCxnSpPr>
          <p:nvPr/>
        </p:nvCxnSpPr>
        <p:spPr>
          <a:xfrm flipH="1">
            <a:off x="4535026" y="1759500"/>
            <a:ext cx="726000" cy="672000"/>
          </a:xfrm>
          <a:prstGeom prst="straightConnector1">
            <a:avLst/>
          </a:prstGeom>
          <a:noFill/>
          <a:ln w="9525" cap="flat" cmpd="sng">
            <a:solidFill>
              <a:srgbClr val="000000"/>
            </a:solidFill>
            <a:prstDash val="solid"/>
            <a:round/>
            <a:headEnd type="none" w="sm" len="sm"/>
            <a:tailEnd type="triangle" w="med" len="med"/>
          </a:ln>
        </p:spPr>
      </p:cxnSp>
      <p:cxnSp>
        <p:nvCxnSpPr>
          <p:cNvPr id="227" name="Google Shape;227;p29"/>
          <p:cNvCxnSpPr>
            <a:stCxn id="211" idx="2"/>
            <a:endCxn id="217" idx="0"/>
          </p:cNvCxnSpPr>
          <p:nvPr/>
        </p:nvCxnSpPr>
        <p:spPr>
          <a:xfrm>
            <a:off x="5261026" y="1759500"/>
            <a:ext cx="2236500" cy="568500"/>
          </a:xfrm>
          <a:prstGeom prst="straightConnector1">
            <a:avLst/>
          </a:prstGeom>
          <a:noFill/>
          <a:ln w="9525" cap="flat" cmpd="sng">
            <a:solidFill>
              <a:srgbClr val="000000"/>
            </a:solidFill>
            <a:prstDash val="solid"/>
            <a:round/>
            <a:headEnd type="none" w="sm" len="sm"/>
            <a:tailEnd type="triangle" w="med" len="med"/>
          </a:ln>
        </p:spPr>
      </p:cxnSp>
      <p:sp>
        <p:nvSpPr>
          <p:cNvPr id="228" name="Google Shape;228;p29"/>
          <p:cNvSpPr/>
          <p:nvPr/>
        </p:nvSpPr>
        <p:spPr>
          <a:xfrm>
            <a:off x="2916264" y="5330533"/>
            <a:ext cx="2220577" cy="7188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None/>
            </a:pPr>
            <a:r>
              <a:rPr lang="en-US" sz="2400">
                <a:solidFill>
                  <a:srgbClr val="FFFFFF"/>
                </a:solidFill>
                <a:latin typeface="Calibri"/>
                <a:ea typeface="Calibri"/>
                <a:cs typeface="Calibri"/>
                <a:sym typeface="Calibri"/>
              </a:rPr>
              <a:t>Database</a:t>
            </a:r>
            <a:endParaRPr sz="2400">
              <a:solidFill>
                <a:srgbClr val="FFFFFF"/>
              </a:solidFill>
              <a:latin typeface="Calibri"/>
              <a:ea typeface="Calibri"/>
              <a:cs typeface="Calibri"/>
              <a:sym typeface="Calibri"/>
            </a:endParaRPr>
          </a:p>
        </p:txBody>
      </p:sp>
      <p:cxnSp>
        <p:nvCxnSpPr>
          <p:cNvPr id="229" name="Google Shape;229;p29"/>
          <p:cNvCxnSpPr>
            <a:stCxn id="215" idx="2"/>
            <a:endCxn id="228" idx="0"/>
          </p:cNvCxnSpPr>
          <p:nvPr/>
        </p:nvCxnSpPr>
        <p:spPr>
          <a:xfrm>
            <a:off x="3060174" y="2749813"/>
            <a:ext cx="966300" cy="2580600"/>
          </a:xfrm>
          <a:prstGeom prst="straightConnector1">
            <a:avLst/>
          </a:prstGeom>
          <a:noFill/>
          <a:ln w="9525" cap="flat" cmpd="sng">
            <a:solidFill>
              <a:srgbClr val="000000"/>
            </a:solidFill>
            <a:prstDash val="solid"/>
            <a:round/>
            <a:headEnd type="none" w="sm" len="sm"/>
            <a:tailEnd type="triangle" w="med" len="med"/>
          </a:ln>
        </p:spPr>
      </p:cxnSp>
      <p:cxnSp>
        <p:nvCxnSpPr>
          <p:cNvPr id="230" name="Google Shape;230;p29"/>
          <p:cNvCxnSpPr>
            <a:stCxn id="218" idx="2"/>
            <a:endCxn id="228" idx="0"/>
          </p:cNvCxnSpPr>
          <p:nvPr/>
        </p:nvCxnSpPr>
        <p:spPr>
          <a:xfrm flipH="1">
            <a:off x="4026451" y="2925150"/>
            <a:ext cx="508500" cy="2405400"/>
          </a:xfrm>
          <a:prstGeom prst="straightConnector1">
            <a:avLst/>
          </a:prstGeom>
          <a:noFill/>
          <a:ln w="9525" cap="flat" cmpd="sng">
            <a:solidFill>
              <a:srgbClr val="000000"/>
            </a:solidFill>
            <a:prstDash val="solid"/>
            <a:round/>
            <a:headEnd type="none" w="sm" len="sm"/>
            <a:tailEnd type="triangle" w="med" len="med"/>
          </a:ln>
        </p:spPr>
      </p:cxnSp>
      <p:cxnSp>
        <p:nvCxnSpPr>
          <p:cNvPr id="231" name="Google Shape;231;p29"/>
          <p:cNvCxnSpPr>
            <a:stCxn id="216" idx="2"/>
            <a:endCxn id="232" idx="0"/>
          </p:cNvCxnSpPr>
          <p:nvPr/>
        </p:nvCxnSpPr>
        <p:spPr>
          <a:xfrm>
            <a:off x="6070271" y="2901350"/>
            <a:ext cx="1702200" cy="2466900"/>
          </a:xfrm>
          <a:prstGeom prst="straightConnector1">
            <a:avLst/>
          </a:prstGeom>
          <a:noFill/>
          <a:ln w="9525" cap="flat" cmpd="sng">
            <a:solidFill>
              <a:srgbClr val="000000"/>
            </a:solidFill>
            <a:prstDash val="solid"/>
            <a:round/>
            <a:headEnd type="none" w="sm" len="sm"/>
            <a:tailEnd type="triangle" w="med" len="med"/>
          </a:ln>
        </p:spPr>
      </p:cxnSp>
      <p:cxnSp>
        <p:nvCxnSpPr>
          <p:cNvPr id="233" name="Google Shape;233;p29"/>
          <p:cNvCxnSpPr>
            <a:stCxn id="217" idx="2"/>
            <a:endCxn id="234" idx="0"/>
          </p:cNvCxnSpPr>
          <p:nvPr/>
        </p:nvCxnSpPr>
        <p:spPr>
          <a:xfrm flipH="1">
            <a:off x="6029164" y="2768835"/>
            <a:ext cx="1690200" cy="2561700"/>
          </a:xfrm>
          <a:prstGeom prst="straightConnector1">
            <a:avLst/>
          </a:prstGeom>
          <a:noFill/>
          <a:ln w="9525" cap="flat" cmpd="sng">
            <a:solidFill>
              <a:srgbClr val="000000"/>
            </a:solidFill>
            <a:prstDash val="solid"/>
            <a:round/>
            <a:headEnd type="none" w="sm" len="sm"/>
            <a:tailEnd type="triangle" w="med" len="med"/>
          </a:ln>
        </p:spPr>
      </p:cxnSp>
      <p:sp>
        <p:nvSpPr>
          <p:cNvPr id="235" name="Google Shape;235;p29"/>
          <p:cNvSpPr/>
          <p:nvPr/>
        </p:nvSpPr>
        <p:spPr>
          <a:xfrm>
            <a:off x="10652701" y="2334233"/>
            <a:ext cx="408400" cy="3520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pic>
        <p:nvPicPr>
          <p:cNvPr id="236" name="Google Shape;236;p29">
            <a:hlinkClick r:id="rId5"/>
          </p:cNvPr>
          <p:cNvPicPr preferRelativeResize="0"/>
          <p:nvPr/>
        </p:nvPicPr>
        <p:blipFill rotWithShape="1">
          <a:blip r:embed="rId6">
            <a:alphaModFix/>
          </a:blip>
          <a:srcRect t="52698" r="46918"/>
          <a:stretch/>
        </p:blipFill>
        <p:spPr>
          <a:xfrm>
            <a:off x="8995354" y="2205441"/>
            <a:ext cx="380521" cy="244400"/>
          </a:xfrm>
          <a:prstGeom prst="rect">
            <a:avLst/>
          </a:prstGeom>
          <a:noFill/>
          <a:ln>
            <a:noFill/>
          </a:ln>
        </p:spPr>
      </p:pic>
      <p:sp>
        <p:nvSpPr>
          <p:cNvPr id="234" name="Google Shape;234;p29"/>
          <p:cNvSpPr/>
          <p:nvPr/>
        </p:nvSpPr>
        <p:spPr>
          <a:xfrm>
            <a:off x="5359996" y="5330533"/>
            <a:ext cx="1338433" cy="718776"/>
          </a:xfrm>
          <a:prstGeom prst="flowChartTerminator">
            <a:avLst/>
          </a:prstGeom>
          <a:solidFill>
            <a:schemeClr val="accent5"/>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rtl="0">
              <a:spcBef>
                <a:spcPts val="0"/>
              </a:spcBef>
              <a:spcAft>
                <a:spcPts val="0"/>
              </a:spcAft>
              <a:buNone/>
            </a:pPr>
            <a:r>
              <a:rPr lang="en-US" sz="2400">
                <a:solidFill>
                  <a:srgbClr val="FFFFFF"/>
                </a:solidFill>
                <a:latin typeface="Calibri"/>
                <a:ea typeface="Calibri"/>
                <a:cs typeface="Calibri"/>
                <a:sym typeface="Calibri"/>
              </a:rPr>
              <a:t>XML File</a:t>
            </a:r>
            <a:endParaRPr sz="2400">
              <a:solidFill>
                <a:srgbClr val="FFFFFF"/>
              </a:solidFill>
              <a:latin typeface="Calibri"/>
              <a:ea typeface="Calibri"/>
              <a:cs typeface="Calibri"/>
              <a:sym typeface="Calibri"/>
            </a:endParaRPr>
          </a:p>
        </p:txBody>
      </p:sp>
      <p:sp>
        <p:nvSpPr>
          <p:cNvPr id="237" name="Google Shape;237;p29"/>
          <p:cNvSpPr/>
          <p:nvPr/>
        </p:nvSpPr>
        <p:spPr>
          <a:xfrm>
            <a:off x="10581577" y="3774171"/>
            <a:ext cx="408384" cy="229896"/>
          </a:xfrm>
          <a:prstGeom prst="flowChartTerminator">
            <a:avLst/>
          </a:prstGeom>
          <a:solidFill>
            <a:schemeClr val="accent5"/>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38" name="Google Shape;238;p29"/>
          <p:cNvSpPr txBox="1"/>
          <p:nvPr/>
        </p:nvSpPr>
        <p:spPr>
          <a:xfrm>
            <a:off x="149225" y="2746663"/>
            <a:ext cx="2698719" cy="749916"/>
          </a:xfrm>
          <a:prstGeom prst="rect">
            <a:avLst/>
          </a:prstGeom>
          <a:noFill/>
          <a:ln w="9525" cap="flat" cmpd="sng">
            <a:solidFill>
              <a:srgbClr val="4A86E8"/>
            </a:solidFill>
            <a:prstDash val="dash"/>
            <a:round/>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None/>
            </a:pPr>
            <a:r>
              <a:rPr lang="en-US" sz="1200">
                <a:solidFill>
                  <a:srgbClr val="595959"/>
                </a:solidFill>
                <a:latin typeface="Consolas"/>
                <a:ea typeface="Consolas"/>
                <a:cs typeface="Consolas"/>
                <a:sym typeface="Consolas"/>
              </a:rPr>
              <a:t>?item gho:Country </a:t>
            </a:r>
            <a:r>
              <a:rPr lang="en-US" sz="1200" b="1">
                <a:solidFill>
                  <a:srgbClr val="FF0000"/>
                </a:solidFill>
                <a:latin typeface="Consolas"/>
                <a:ea typeface="Consolas"/>
                <a:cs typeface="Consolas"/>
                <a:sym typeface="Consolas"/>
              </a:rPr>
              <a:t>?country .</a:t>
            </a:r>
            <a:endParaRPr sz="1200">
              <a:solidFill>
                <a:schemeClr val="dk1"/>
              </a:solidFill>
              <a:latin typeface="Calibri"/>
              <a:ea typeface="Calibri"/>
              <a:cs typeface="Calibri"/>
              <a:sym typeface="Calibri"/>
            </a:endParaRPr>
          </a:p>
          <a:p>
            <a:pPr marL="0" marR="0" lvl="0" indent="0" algn="l" rtl="0">
              <a:spcBef>
                <a:spcPts val="0"/>
              </a:spcBef>
              <a:spcAft>
                <a:spcPts val="0"/>
              </a:spcAft>
              <a:buNone/>
            </a:pPr>
            <a:r>
              <a:rPr lang="en-US" sz="1200">
                <a:solidFill>
                  <a:srgbClr val="595959"/>
                </a:solidFill>
                <a:latin typeface="Consolas"/>
                <a:ea typeface="Consolas"/>
                <a:cs typeface="Consolas"/>
                <a:sym typeface="Consolas"/>
              </a:rPr>
              <a:t>?item gho:Disease </a:t>
            </a:r>
            <a:r>
              <a:rPr lang="en-US" sz="1200" b="1">
                <a:solidFill>
                  <a:srgbClr val="FF0000"/>
                </a:solidFill>
                <a:latin typeface="Consolas"/>
                <a:ea typeface="Consolas"/>
                <a:cs typeface="Consolas"/>
                <a:sym typeface="Consolas"/>
              </a:rPr>
              <a:t>?disease .</a:t>
            </a:r>
            <a:endParaRPr sz="1200" b="1">
              <a:solidFill>
                <a:srgbClr val="FF0000"/>
              </a:solidFill>
              <a:latin typeface="Consolas"/>
              <a:ea typeface="Consolas"/>
              <a:cs typeface="Consolas"/>
              <a:sym typeface="Consolas"/>
            </a:endParaRPr>
          </a:p>
          <a:p>
            <a:pPr marL="0" marR="0" lvl="0" indent="0" algn="ctr" rtl="0">
              <a:spcBef>
                <a:spcPts val="0"/>
              </a:spcBef>
              <a:spcAft>
                <a:spcPts val="0"/>
              </a:spcAft>
              <a:buNone/>
            </a:pPr>
            <a:r>
              <a:rPr lang="en-US" sz="1200">
                <a:solidFill>
                  <a:srgbClr val="595959"/>
                </a:solidFill>
                <a:latin typeface="Consolas"/>
                <a:ea typeface="Consolas"/>
                <a:cs typeface="Consolas"/>
                <a:sym typeface="Consolas"/>
              </a:rPr>
              <a:t>...   </a:t>
            </a:r>
            <a:endParaRPr sz="1200">
              <a:solidFill>
                <a:schemeClr val="dk1"/>
              </a:solidFill>
              <a:latin typeface="Calibri"/>
              <a:ea typeface="Calibri"/>
              <a:cs typeface="Calibri"/>
              <a:sym typeface="Calibri"/>
            </a:endParaRPr>
          </a:p>
        </p:txBody>
      </p:sp>
      <p:cxnSp>
        <p:nvCxnSpPr>
          <p:cNvPr id="239" name="Google Shape;239;p29"/>
          <p:cNvCxnSpPr>
            <a:stCxn id="215" idx="1"/>
            <a:endCxn id="238" idx="0"/>
          </p:cNvCxnSpPr>
          <p:nvPr/>
        </p:nvCxnSpPr>
        <p:spPr>
          <a:xfrm flipH="1">
            <a:off x="1498627" y="2384532"/>
            <a:ext cx="1436100" cy="362100"/>
          </a:xfrm>
          <a:prstGeom prst="straightConnector1">
            <a:avLst/>
          </a:prstGeom>
          <a:noFill/>
          <a:ln w="9525" cap="flat" cmpd="sng">
            <a:solidFill>
              <a:srgbClr val="6D9EEB"/>
            </a:solidFill>
            <a:prstDash val="lgDash"/>
            <a:round/>
            <a:headEnd type="none" w="sm" len="sm"/>
            <a:tailEnd type="none" w="sm" len="sm"/>
          </a:ln>
        </p:spPr>
      </p:cxnSp>
      <p:cxnSp>
        <p:nvCxnSpPr>
          <p:cNvPr id="240" name="Google Shape;240;p29"/>
          <p:cNvCxnSpPr>
            <a:stCxn id="236" idx="3"/>
            <a:endCxn id="235" idx="2"/>
          </p:cNvCxnSpPr>
          <p:nvPr/>
        </p:nvCxnSpPr>
        <p:spPr>
          <a:xfrm>
            <a:off x="9375875" y="2327641"/>
            <a:ext cx="1276800" cy="182700"/>
          </a:xfrm>
          <a:prstGeom prst="straightConnector1">
            <a:avLst/>
          </a:prstGeom>
          <a:noFill/>
          <a:ln w="9525" cap="flat" cmpd="sng">
            <a:solidFill>
              <a:srgbClr val="000000"/>
            </a:solidFill>
            <a:prstDash val="dash"/>
            <a:round/>
            <a:headEnd type="none" w="sm" len="sm"/>
            <a:tailEnd type="triangle" w="med" len="med"/>
          </a:ln>
        </p:spPr>
      </p:cxnSp>
      <p:cxnSp>
        <p:nvCxnSpPr>
          <p:cNvPr id="241" name="Google Shape;241;p29"/>
          <p:cNvCxnSpPr>
            <a:stCxn id="242" idx="0"/>
            <a:endCxn id="235" idx="2"/>
          </p:cNvCxnSpPr>
          <p:nvPr/>
        </p:nvCxnSpPr>
        <p:spPr>
          <a:xfrm rot="10800000" flipH="1">
            <a:off x="9269720" y="2510204"/>
            <a:ext cx="1383000" cy="137700"/>
          </a:xfrm>
          <a:prstGeom prst="straightConnector1">
            <a:avLst/>
          </a:prstGeom>
          <a:noFill/>
          <a:ln w="9525" cap="flat" cmpd="sng">
            <a:solidFill>
              <a:srgbClr val="000000"/>
            </a:solidFill>
            <a:prstDash val="dash"/>
            <a:round/>
            <a:headEnd type="none" w="sm" len="sm"/>
            <a:tailEnd type="triangle" w="med" len="med"/>
          </a:ln>
        </p:spPr>
      </p:cxnSp>
      <p:sp>
        <p:nvSpPr>
          <p:cNvPr id="243" name="Google Shape;243;p29"/>
          <p:cNvSpPr txBox="1"/>
          <p:nvPr/>
        </p:nvSpPr>
        <p:spPr>
          <a:xfrm>
            <a:off x="149199" y="4593267"/>
            <a:ext cx="2698744" cy="660000"/>
          </a:xfrm>
          <a:prstGeom prst="rect">
            <a:avLst/>
          </a:prstGeom>
          <a:noFill/>
          <a:ln w="9525" cap="flat" cmpd="sng">
            <a:solidFill>
              <a:srgbClr val="E06666"/>
            </a:solidFill>
            <a:prstDash val="dash"/>
            <a:round/>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None/>
            </a:pPr>
            <a:r>
              <a:rPr lang="en-US" sz="1200" b="1">
                <a:solidFill>
                  <a:srgbClr val="595959"/>
                </a:solidFill>
                <a:latin typeface="Consolas"/>
                <a:ea typeface="Consolas"/>
                <a:cs typeface="Consolas"/>
                <a:sym typeface="Consolas"/>
              </a:rPr>
              <a:t>SELECT</a:t>
            </a:r>
            <a:r>
              <a:rPr lang="en-US" sz="1200">
                <a:solidFill>
                  <a:srgbClr val="595959"/>
                </a:solidFill>
                <a:latin typeface="Consolas"/>
                <a:ea typeface="Consolas"/>
                <a:cs typeface="Consolas"/>
                <a:sym typeface="Consolas"/>
              </a:rPr>
              <a:t> </a:t>
            </a:r>
            <a:r>
              <a:rPr lang="en-US" sz="1200" b="1">
                <a:solidFill>
                  <a:srgbClr val="FF0000"/>
                </a:solidFill>
                <a:latin typeface="Consolas"/>
                <a:ea typeface="Consolas"/>
                <a:cs typeface="Consolas"/>
                <a:sym typeface="Consolas"/>
              </a:rPr>
              <a:t>country</a:t>
            </a:r>
            <a:r>
              <a:rPr lang="en-US" sz="1200">
                <a:solidFill>
                  <a:srgbClr val="595959"/>
                </a:solidFill>
                <a:latin typeface="Consolas"/>
                <a:ea typeface="Consolas"/>
                <a:cs typeface="Consolas"/>
                <a:sym typeface="Consolas"/>
              </a:rPr>
              <a:t>,</a:t>
            </a:r>
            <a:r>
              <a:rPr lang="en-US" sz="1200" b="1">
                <a:solidFill>
                  <a:srgbClr val="FF0000"/>
                </a:solidFill>
                <a:latin typeface="Consolas"/>
                <a:ea typeface="Consolas"/>
                <a:cs typeface="Consolas"/>
                <a:sym typeface="Consolas"/>
              </a:rPr>
              <a:t> disease</a:t>
            </a:r>
            <a:r>
              <a:rPr lang="en-US" sz="1200">
                <a:solidFill>
                  <a:srgbClr val="595959"/>
                </a:solidFill>
                <a:latin typeface="Consolas"/>
                <a:ea typeface="Consolas"/>
                <a:cs typeface="Consolas"/>
                <a:sym typeface="Consolas"/>
              </a:rPr>
              <a:t>, ...</a:t>
            </a:r>
            <a:r>
              <a:rPr lang="en-US" sz="1200" b="1">
                <a:solidFill>
                  <a:srgbClr val="FF0000"/>
                </a:solidFill>
                <a:latin typeface="Consolas"/>
                <a:ea typeface="Consolas"/>
                <a:cs typeface="Consolas"/>
                <a:sym typeface="Consolas"/>
              </a:rPr>
              <a:t> </a:t>
            </a:r>
            <a:r>
              <a:rPr lang="en-US" sz="1200" b="1">
                <a:solidFill>
                  <a:srgbClr val="595959"/>
                </a:solidFill>
                <a:latin typeface="Consolas"/>
                <a:ea typeface="Consolas"/>
                <a:cs typeface="Consolas"/>
                <a:sym typeface="Consolas"/>
              </a:rPr>
              <a:t>FROM</a:t>
            </a:r>
            <a:r>
              <a:rPr lang="en-US" sz="1200">
                <a:solidFill>
                  <a:srgbClr val="595959"/>
                </a:solidFill>
                <a:latin typeface="Consolas"/>
                <a:ea typeface="Consolas"/>
                <a:cs typeface="Consolas"/>
                <a:sym typeface="Consolas"/>
              </a:rPr>
              <a:t> Observations</a:t>
            </a:r>
            <a:r>
              <a:rPr lang="en-US" sz="1467">
                <a:solidFill>
                  <a:srgbClr val="595959"/>
                </a:solidFill>
                <a:latin typeface="Consolas"/>
                <a:ea typeface="Consolas"/>
                <a:cs typeface="Consolas"/>
                <a:sym typeface="Consolas"/>
              </a:rPr>
              <a:t> </a:t>
            </a:r>
            <a:endParaRPr sz="2400">
              <a:solidFill>
                <a:schemeClr val="dk1"/>
              </a:solidFill>
              <a:latin typeface="Calibri"/>
              <a:ea typeface="Calibri"/>
              <a:cs typeface="Calibri"/>
              <a:sym typeface="Calibri"/>
            </a:endParaRPr>
          </a:p>
        </p:txBody>
      </p:sp>
      <p:pic>
        <p:nvPicPr>
          <p:cNvPr id="242" name="Google Shape;242;p29">
            <a:hlinkClick r:id="rId5"/>
          </p:cNvPr>
          <p:cNvPicPr preferRelativeResize="0"/>
          <p:nvPr/>
        </p:nvPicPr>
        <p:blipFill rotWithShape="1">
          <a:blip r:embed="rId6">
            <a:alphaModFix/>
          </a:blip>
          <a:srcRect r="54726" b="47818"/>
          <a:stretch/>
        </p:blipFill>
        <p:spPr>
          <a:xfrm rot="1879605">
            <a:off x="9046947" y="2629063"/>
            <a:ext cx="311157" cy="258483"/>
          </a:xfrm>
          <a:prstGeom prst="rect">
            <a:avLst/>
          </a:prstGeom>
          <a:noFill/>
          <a:ln>
            <a:noFill/>
          </a:ln>
        </p:spPr>
      </p:pic>
      <p:sp>
        <p:nvSpPr>
          <p:cNvPr id="244" name="Google Shape;244;p29">
            <a:hlinkClick r:id="rId5"/>
          </p:cNvPr>
          <p:cNvSpPr/>
          <p:nvPr/>
        </p:nvSpPr>
        <p:spPr>
          <a:xfrm>
            <a:off x="3057500" y="3618067"/>
            <a:ext cx="4726393" cy="672000"/>
          </a:xfrm>
          <a:prstGeom prst="roundRect">
            <a:avLst>
              <a:gd name="adj" fmla="val 16667"/>
            </a:avLst>
          </a:prstGeom>
          <a:solidFill>
            <a:schemeClr val="accent2"/>
          </a:solidFill>
          <a:ln w="9525" cap="flat" cmpd="sng">
            <a:solidFill>
              <a:srgbClr val="FF9900"/>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Finding Relevant Data Sources</a:t>
            </a:r>
            <a:endParaRPr sz="2400">
              <a:solidFill>
                <a:schemeClr val="dk1"/>
              </a:solidFill>
              <a:latin typeface="Calibri"/>
              <a:ea typeface="Calibri"/>
              <a:cs typeface="Calibri"/>
              <a:sym typeface="Calibri"/>
            </a:endParaRPr>
          </a:p>
          <a:p>
            <a:pPr marL="609585" marR="0" lvl="0" indent="-423323" algn="ctr" rtl="0">
              <a:spcBef>
                <a:spcPts val="0"/>
              </a:spcBef>
              <a:spcAft>
                <a:spcPts val="0"/>
              </a:spcAft>
              <a:buClr>
                <a:schemeClr val="dk1"/>
              </a:buClr>
              <a:buSzPts val="1400"/>
              <a:buFont typeface="Calibri"/>
              <a:buChar char="+"/>
            </a:pPr>
            <a:r>
              <a:rPr lang="en-US" sz="2400">
                <a:solidFill>
                  <a:schemeClr val="dk1"/>
                </a:solidFill>
                <a:latin typeface="Calibri"/>
                <a:ea typeface="Calibri"/>
                <a:cs typeface="Calibri"/>
                <a:sym typeface="Calibri"/>
              </a:rPr>
              <a:t>Queries Translation</a:t>
            </a:r>
            <a:endParaRPr sz="2400">
              <a:solidFill>
                <a:schemeClr val="dk1"/>
              </a:solidFill>
              <a:latin typeface="Calibri"/>
              <a:ea typeface="Calibri"/>
              <a:cs typeface="Calibri"/>
              <a:sym typeface="Calibri"/>
            </a:endParaRPr>
          </a:p>
        </p:txBody>
      </p:sp>
      <p:pic>
        <p:nvPicPr>
          <p:cNvPr id="245" name="Google Shape;245;p29">
            <a:hlinkClick r:id="rId5"/>
          </p:cNvPr>
          <p:cNvPicPr preferRelativeResize="0"/>
          <p:nvPr/>
        </p:nvPicPr>
        <p:blipFill rotWithShape="1">
          <a:blip r:embed="rId6">
            <a:alphaModFix/>
          </a:blip>
          <a:srcRect l="53656" t="48670"/>
          <a:stretch/>
        </p:blipFill>
        <p:spPr>
          <a:xfrm rot="-1602468">
            <a:off x="9066411" y="3839963"/>
            <a:ext cx="361303" cy="288460"/>
          </a:xfrm>
          <a:prstGeom prst="rect">
            <a:avLst/>
          </a:prstGeom>
          <a:noFill/>
          <a:ln>
            <a:noFill/>
          </a:ln>
        </p:spPr>
      </p:pic>
      <p:cxnSp>
        <p:nvCxnSpPr>
          <p:cNvPr id="246" name="Google Shape;246;p29"/>
          <p:cNvCxnSpPr>
            <a:stCxn id="247" idx="2"/>
            <a:endCxn id="243" idx="3"/>
          </p:cNvCxnSpPr>
          <p:nvPr/>
        </p:nvCxnSpPr>
        <p:spPr>
          <a:xfrm flipH="1">
            <a:off x="2847991" y="4715367"/>
            <a:ext cx="172500" cy="207900"/>
          </a:xfrm>
          <a:prstGeom prst="straightConnector1">
            <a:avLst/>
          </a:prstGeom>
          <a:noFill/>
          <a:ln w="9525" cap="flat" cmpd="sng">
            <a:solidFill>
              <a:srgbClr val="E06666"/>
            </a:solidFill>
            <a:prstDash val="lgDash"/>
            <a:round/>
            <a:headEnd type="none" w="sm" len="sm"/>
            <a:tailEnd type="none" w="sm" len="sm"/>
          </a:ln>
        </p:spPr>
      </p:cxnSp>
      <p:sp>
        <p:nvSpPr>
          <p:cNvPr id="247" name="Google Shape;247;p29"/>
          <p:cNvSpPr/>
          <p:nvPr/>
        </p:nvSpPr>
        <p:spPr>
          <a:xfrm>
            <a:off x="3020491" y="4468567"/>
            <a:ext cx="801600" cy="493600"/>
          </a:xfrm>
          <a:prstGeom prst="ellipse">
            <a:avLst/>
          </a:prstGeom>
          <a:solidFill>
            <a:srgbClr val="EA9999"/>
          </a:solidFill>
          <a:ln w="9525" cap="flat" cmpd="sng">
            <a:solidFill>
              <a:srgbClr val="000000"/>
            </a:solidFill>
            <a:prstDash val="lgDash"/>
            <a:round/>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None/>
            </a:pPr>
            <a:r>
              <a:rPr lang="en-US" sz="1200">
                <a:solidFill>
                  <a:schemeClr val="dk1"/>
                </a:solidFill>
                <a:latin typeface="Calibri"/>
                <a:ea typeface="Calibri"/>
                <a:cs typeface="Calibri"/>
                <a:sym typeface="Calibri"/>
              </a:rPr>
              <a:t>SQL</a:t>
            </a:r>
            <a:endParaRPr sz="1200">
              <a:solidFill>
                <a:schemeClr val="dk1"/>
              </a:solidFill>
              <a:latin typeface="Calibri"/>
              <a:ea typeface="Calibri"/>
              <a:cs typeface="Calibri"/>
              <a:sym typeface="Calibri"/>
            </a:endParaRPr>
          </a:p>
        </p:txBody>
      </p:sp>
      <p:sp>
        <p:nvSpPr>
          <p:cNvPr id="248" name="Google Shape;248;p29"/>
          <p:cNvSpPr/>
          <p:nvPr/>
        </p:nvSpPr>
        <p:spPr>
          <a:xfrm>
            <a:off x="5843877" y="4562389"/>
            <a:ext cx="768384" cy="352008"/>
          </a:xfrm>
          <a:prstGeom prst="flowChartTerminator">
            <a:avLst/>
          </a:prstGeom>
          <a:solidFill>
            <a:srgbClr val="B6D7A8"/>
          </a:solidFill>
          <a:ln w="9525" cap="flat" cmpd="sng">
            <a:solidFill>
              <a:srgbClr val="000000"/>
            </a:solidFill>
            <a:prstDash val="dash"/>
            <a:round/>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None/>
            </a:pPr>
            <a:r>
              <a:rPr lang="en-US" sz="1200">
                <a:solidFill>
                  <a:schemeClr val="dk1"/>
                </a:solidFill>
                <a:latin typeface="Calibri"/>
                <a:ea typeface="Calibri"/>
                <a:cs typeface="Calibri"/>
                <a:sym typeface="Calibri"/>
              </a:rPr>
              <a:t>XPath</a:t>
            </a:r>
            <a:endParaRPr sz="1200">
              <a:solidFill>
                <a:schemeClr val="dk1"/>
              </a:solidFill>
              <a:latin typeface="Calibri"/>
              <a:ea typeface="Calibri"/>
              <a:cs typeface="Calibri"/>
              <a:sym typeface="Calibri"/>
            </a:endParaRPr>
          </a:p>
        </p:txBody>
      </p:sp>
      <p:sp>
        <p:nvSpPr>
          <p:cNvPr id="249" name="Google Shape;249;p29"/>
          <p:cNvSpPr/>
          <p:nvPr/>
        </p:nvSpPr>
        <p:spPr>
          <a:xfrm>
            <a:off x="3869343" y="4478011"/>
            <a:ext cx="801600" cy="493600"/>
          </a:xfrm>
          <a:prstGeom prst="ellipse">
            <a:avLst/>
          </a:prstGeom>
          <a:solidFill>
            <a:srgbClr val="EA9999"/>
          </a:solidFill>
          <a:ln w="9525" cap="flat" cmpd="sng">
            <a:solidFill>
              <a:srgbClr val="000000"/>
            </a:solidFill>
            <a:prstDash val="dash"/>
            <a:round/>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None/>
            </a:pPr>
            <a:r>
              <a:rPr lang="en-US" sz="1200">
                <a:solidFill>
                  <a:schemeClr val="dk1"/>
                </a:solidFill>
                <a:latin typeface="Calibri"/>
                <a:ea typeface="Calibri"/>
                <a:cs typeface="Calibri"/>
                <a:sym typeface="Calibri"/>
              </a:rPr>
              <a:t>SQL</a:t>
            </a:r>
            <a:endParaRPr sz="1200">
              <a:solidFill>
                <a:schemeClr val="dk1"/>
              </a:solidFill>
              <a:latin typeface="Calibri"/>
              <a:ea typeface="Calibri"/>
              <a:cs typeface="Calibri"/>
              <a:sym typeface="Calibri"/>
            </a:endParaRPr>
          </a:p>
        </p:txBody>
      </p:sp>
      <p:sp>
        <p:nvSpPr>
          <p:cNvPr id="232" name="Google Shape;232;p29"/>
          <p:cNvSpPr/>
          <p:nvPr/>
        </p:nvSpPr>
        <p:spPr>
          <a:xfrm>
            <a:off x="6850977" y="5368133"/>
            <a:ext cx="1842748" cy="672000"/>
          </a:xfrm>
          <a:prstGeom prst="trapezoid">
            <a:avLst>
              <a:gd name="adj" fmla="val 25000"/>
            </a:avLst>
          </a:prstGeom>
          <a:solidFill>
            <a:schemeClr val="accent6"/>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None/>
            </a:pPr>
            <a:r>
              <a:rPr lang="en-US" sz="2400">
                <a:solidFill>
                  <a:srgbClr val="FFFFFF"/>
                </a:solidFill>
                <a:latin typeface="Calibri"/>
                <a:ea typeface="Calibri"/>
                <a:cs typeface="Calibri"/>
                <a:sym typeface="Calibri"/>
              </a:rPr>
              <a:t>MongoDB</a:t>
            </a:r>
            <a:endParaRPr sz="2400">
              <a:solidFill>
                <a:srgbClr val="FFFFFF"/>
              </a:solidFill>
              <a:latin typeface="Calibri"/>
              <a:ea typeface="Calibri"/>
              <a:cs typeface="Calibri"/>
              <a:sym typeface="Calibri"/>
            </a:endParaRPr>
          </a:p>
        </p:txBody>
      </p:sp>
      <p:sp>
        <p:nvSpPr>
          <p:cNvPr id="250" name="Google Shape;250;p29"/>
          <p:cNvSpPr/>
          <p:nvPr/>
        </p:nvSpPr>
        <p:spPr>
          <a:xfrm>
            <a:off x="6925698" y="4531944"/>
            <a:ext cx="1069807" cy="420000"/>
          </a:xfrm>
          <a:prstGeom prst="trapezoid">
            <a:avLst>
              <a:gd name="adj" fmla="val 25000"/>
            </a:avLst>
          </a:prstGeom>
          <a:solidFill>
            <a:srgbClr val="CCCCCC"/>
          </a:solidFill>
          <a:ln w="9525" cap="flat" cmpd="sng">
            <a:solidFill>
              <a:srgbClr val="000000"/>
            </a:solidFill>
            <a:prstDash val="dash"/>
            <a:round/>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None/>
            </a:pPr>
            <a:r>
              <a:rPr lang="en-US" sz="1067">
                <a:solidFill>
                  <a:schemeClr val="dk1"/>
                </a:solidFill>
                <a:latin typeface="Calibri"/>
                <a:ea typeface="Calibri"/>
                <a:cs typeface="Calibri"/>
                <a:sym typeface="Calibri"/>
              </a:rPr>
              <a:t>JSONPath</a:t>
            </a:r>
            <a:endParaRPr sz="1067">
              <a:solidFill>
                <a:schemeClr val="dk1"/>
              </a:solidFill>
              <a:latin typeface="Calibri"/>
              <a:ea typeface="Calibri"/>
              <a:cs typeface="Calibri"/>
              <a:sym typeface="Calibri"/>
            </a:endParaRPr>
          </a:p>
        </p:txBody>
      </p:sp>
      <p:cxnSp>
        <p:nvCxnSpPr>
          <p:cNvPr id="251" name="Google Shape;251;p29"/>
          <p:cNvCxnSpPr>
            <a:stCxn id="245" idx="3"/>
            <a:endCxn id="237" idx="1"/>
          </p:cNvCxnSpPr>
          <p:nvPr/>
        </p:nvCxnSpPr>
        <p:spPr>
          <a:xfrm rot="10800000" flipH="1">
            <a:off x="9408440" y="3889201"/>
            <a:ext cx="1173000" cy="13800"/>
          </a:xfrm>
          <a:prstGeom prst="straightConnector1">
            <a:avLst/>
          </a:prstGeom>
          <a:noFill/>
          <a:ln w="9525" cap="flat" cmpd="sng">
            <a:solidFill>
              <a:srgbClr val="000000"/>
            </a:solidFill>
            <a:prstDash val="dash"/>
            <a:round/>
            <a:headEnd type="none" w="sm" len="sm"/>
            <a:tailEnd type="triangle" w="med" len="med"/>
          </a:ln>
        </p:spPr>
      </p:cxnSp>
      <p:pic>
        <p:nvPicPr>
          <p:cNvPr id="252" name="Google Shape;252;p29">
            <a:hlinkClick r:id="rId5"/>
          </p:cNvPr>
          <p:cNvPicPr preferRelativeResize="0"/>
          <p:nvPr/>
        </p:nvPicPr>
        <p:blipFill rotWithShape="1">
          <a:blip r:embed="rId6">
            <a:alphaModFix/>
          </a:blip>
          <a:srcRect l="48641" b="51415"/>
          <a:stretch/>
        </p:blipFill>
        <p:spPr>
          <a:xfrm>
            <a:off x="9002412" y="3131976"/>
            <a:ext cx="400201" cy="272875"/>
          </a:xfrm>
          <a:prstGeom prst="rect">
            <a:avLst/>
          </a:prstGeom>
          <a:noFill/>
          <a:ln>
            <a:noFill/>
          </a:ln>
        </p:spPr>
      </p:pic>
      <p:sp>
        <p:nvSpPr>
          <p:cNvPr id="253" name="Google Shape;253;p29"/>
          <p:cNvSpPr/>
          <p:nvPr/>
        </p:nvSpPr>
        <p:spPr>
          <a:xfrm>
            <a:off x="10572309" y="3121184"/>
            <a:ext cx="452400" cy="218000"/>
          </a:xfrm>
          <a:prstGeom prst="trapezoid">
            <a:avLst>
              <a:gd name="adj" fmla="val 25000"/>
            </a:avLst>
          </a:prstGeom>
          <a:solidFill>
            <a:schemeClr val="accent6"/>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cxnSp>
        <p:nvCxnSpPr>
          <p:cNvPr id="254" name="Google Shape;254;p29"/>
          <p:cNvCxnSpPr>
            <a:stCxn id="252" idx="3"/>
            <a:endCxn id="253" idx="1"/>
          </p:cNvCxnSpPr>
          <p:nvPr/>
        </p:nvCxnSpPr>
        <p:spPr>
          <a:xfrm rot="10800000" flipH="1">
            <a:off x="9402613" y="3230313"/>
            <a:ext cx="1197000" cy="38100"/>
          </a:xfrm>
          <a:prstGeom prst="straightConnector1">
            <a:avLst/>
          </a:prstGeom>
          <a:noFill/>
          <a:ln w="9525" cap="flat" cmpd="sng">
            <a:solidFill>
              <a:srgbClr val="000000"/>
            </a:solidFill>
            <a:prstDash val="dash"/>
            <a:round/>
            <a:headEnd type="none" w="sm" len="sm"/>
            <a:tailEnd type="triangle" w="med" len="med"/>
          </a:ln>
        </p:spPr>
      </p:cxnSp>
      <p:cxnSp>
        <p:nvCxnSpPr>
          <p:cNvPr id="255" name="Google Shape;255;p29"/>
          <p:cNvCxnSpPr>
            <a:stCxn id="238" idx="2"/>
            <a:endCxn id="243" idx="0"/>
          </p:cNvCxnSpPr>
          <p:nvPr/>
        </p:nvCxnSpPr>
        <p:spPr>
          <a:xfrm>
            <a:off x="1498585" y="3496579"/>
            <a:ext cx="0" cy="1096800"/>
          </a:xfrm>
          <a:prstGeom prst="straightConnector1">
            <a:avLst/>
          </a:prstGeom>
          <a:noFill/>
          <a:ln w="9525" cap="flat" cmpd="sng">
            <a:solidFill>
              <a:srgbClr val="F6B26B"/>
            </a:solidFill>
            <a:prstDash val="lgDash"/>
            <a:round/>
            <a:headEnd type="none" w="sm" len="sm"/>
            <a:tailEnd type="triangle" w="med" len="med"/>
          </a:ln>
        </p:spPr>
      </p:cxnSp>
      <p:sp>
        <p:nvSpPr>
          <p:cNvPr id="256" name="Google Shape;256;p29"/>
          <p:cNvSpPr txBox="1"/>
          <p:nvPr/>
        </p:nvSpPr>
        <p:spPr>
          <a:xfrm>
            <a:off x="11037936" y="2319029"/>
            <a:ext cx="679200" cy="382400"/>
          </a:xfrm>
          <a:prstGeom prst="rect">
            <a:avLst/>
          </a:prstGeom>
          <a:no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r>
              <a:rPr lang="en-US" sz="1200">
                <a:solidFill>
                  <a:schemeClr val="dk1"/>
                </a:solidFill>
                <a:latin typeface="Calibri"/>
                <a:ea typeface="Calibri"/>
                <a:cs typeface="Calibri"/>
                <a:sym typeface="Calibri"/>
              </a:rPr>
              <a:t>SQL</a:t>
            </a:r>
            <a:endParaRPr sz="2400">
              <a:solidFill>
                <a:schemeClr val="dk1"/>
              </a:solidFill>
              <a:latin typeface="Calibri"/>
              <a:ea typeface="Calibri"/>
              <a:cs typeface="Calibri"/>
              <a:sym typeface="Calibri"/>
            </a:endParaRPr>
          </a:p>
        </p:txBody>
      </p:sp>
      <p:sp>
        <p:nvSpPr>
          <p:cNvPr id="257" name="Google Shape;257;p29"/>
          <p:cNvSpPr txBox="1"/>
          <p:nvPr/>
        </p:nvSpPr>
        <p:spPr>
          <a:xfrm>
            <a:off x="10953603" y="3699251"/>
            <a:ext cx="679200" cy="382400"/>
          </a:xfrm>
          <a:prstGeom prst="rect">
            <a:avLst/>
          </a:prstGeom>
          <a:no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r>
              <a:rPr lang="en-US" sz="1200">
                <a:solidFill>
                  <a:schemeClr val="dk1"/>
                </a:solidFill>
                <a:latin typeface="Calibri"/>
                <a:ea typeface="Calibri"/>
                <a:cs typeface="Calibri"/>
                <a:sym typeface="Calibri"/>
              </a:rPr>
              <a:t>XML</a:t>
            </a:r>
            <a:endParaRPr sz="2400">
              <a:solidFill>
                <a:schemeClr val="dk1"/>
              </a:solidFill>
              <a:latin typeface="Calibri"/>
              <a:ea typeface="Calibri"/>
              <a:cs typeface="Calibri"/>
              <a:sym typeface="Calibri"/>
            </a:endParaRPr>
          </a:p>
        </p:txBody>
      </p:sp>
      <p:sp>
        <p:nvSpPr>
          <p:cNvPr id="258" name="Google Shape;258;p29"/>
          <p:cNvSpPr txBox="1"/>
          <p:nvPr/>
        </p:nvSpPr>
        <p:spPr>
          <a:xfrm>
            <a:off x="11003759" y="3058284"/>
            <a:ext cx="1024800" cy="382400"/>
          </a:xfrm>
          <a:prstGeom prst="rect">
            <a:avLst/>
          </a:prstGeom>
          <a:no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r>
              <a:rPr lang="en-US" sz="1200">
                <a:solidFill>
                  <a:schemeClr val="dk1"/>
                </a:solidFill>
                <a:latin typeface="Calibri"/>
                <a:ea typeface="Calibri"/>
                <a:cs typeface="Calibri"/>
                <a:sym typeface="Calibri"/>
              </a:rPr>
              <a:t>MongoDB</a:t>
            </a:r>
            <a:endParaRPr sz="2400">
              <a:solidFill>
                <a:schemeClr val="dk1"/>
              </a:solidFill>
              <a:latin typeface="Calibri"/>
              <a:ea typeface="Calibri"/>
              <a:cs typeface="Calibri"/>
              <a:sym typeface="Calibri"/>
            </a:endParaRPr>
          </a:p>
        </p:txBody>
      </p:sp>
      <p:grpSp>
        <p:nvGrpSpPr>
          <p:cNvPr id="259" name="Google Shape;259;p29"/>
          <p:cNvGrpSpPr/>
          <p:nvPr/>
        </p:nvGrpSpPr>
        <p:grpSpPr>
          <a:xfrm>
            <a:off x="6947929" y="1097784"/>
            <a:ext cx="723925" cy="602796"/>
            <a:chOff x="3127485" y="2833872"/>
            <a:chExt cx="1391093" cy="1158630"/>
          </a:xfrm>
        </p:grpSpPr>
        <p:pic>
          <p:nvPicPr>
            <p:cNvPr id="260" name="Google Shape;260;p29">
              <a:hlinkClick r:id="rId5"/>
            </p:cNvPr>
            <p:cNvPicPr preferRelativeResize="0"/>
            <p:nvPr/>
          </p:nvPicPr>
          <p:blipFill rotWithShape="1">
            <a:blip r:embed="rId6">
              <a:alphaModFix amt="52000"/>
            </a:blip>
            <a:srcRect r="54726" b="47818"/>
            <a:stretch/>
          </p:blipFill>
          <p:spPr>
            <a:xfrm rot="457998">
              <a:off x="3220664" y="2974523"/>
              <a:ext cx="490488" cy="407464"/>
            </a:xfrm>
            <a:prstGeom prst="rect">
              <a:avLst/>
            </a:prstGeom>
            <a:noFill/>
            <a:ln>
              <a:noFill/>
            </a:ln>
          </p:spPr>
        </p:pic>
        <p:pic>
          <p:nvPicPr>
            <p:cNvPr id="261" name="Google Shape;261;p29">
              <a:hlinkClick r:id="rId5"/>
            </p:cNvPr>
            <p:cNvPicPr preferRelativeResize="0"/>
            <p:nvPr/>
          </p:nvPicPr>
          <p:blipFill rotWithShape="1">
            <a:blip r:embed="rId6">
              <a:alphaModFix amt="39000"/>
            </a:blip>
            <a:srcRect l="48641" b="51415"/>
            <a:stretch/>
          </p:blipFill>
          <p:spPr>
            <a:xfrm rot="-338553">
              <a:off x="3950317" y="2860055"/>
              <a:ext cx="551121" cy="375809"/>
            </a:xfrm>
            <a:prstGeom prst="rect">
              <a:avLst/>
            </a:prstGeom>
            <a:noFill/>
            <a:ln>
              <a:noFill/>
            </a:ln>
          </p:spPr>
        </p:pic>
        <p:pic>
          <p:nvPicPr>
            <p:cNvPr id="262" name="Google Shape;262;p29">
              <a:hlinkClick r:id="rId5"/>
            </p:cNvPr>
            <p:cNvPicPr preferRelativeResize="0"/>
            <p:nvPr/>
          </p:nvPicPr>
          <p:blipFill rotWithShape="1">
            <a:blip r:embed="rId6">
              <a:alphaModFix amt="49000"/>
            </a:blip>
            <a:srcRect l="53656" t="48670"/>
            <a:stretch/>
          </p:blipFill>
          <p:spPr>
            <a:xfrm rot="395107">
              <a:off x="3979103" y="3552632"/>
              <a:ext cx="492958" cy="400616"/>
            </a:xfrm>
            <a:prstGeom prst="rect">
              <a:avLst/>
            </a:prstGeom>
            <a:noFill/>
            <a:ln>
              <a:noFill/>
            </a:ln>
          </p:spPr>
        </p:pic>
        <p:pic>
          <p:nvPicPr>
            <p:cNvPr id="263" name="Google Shape;263;p29">
              <a:hlinkClick r:id="rId5"/>
            </p:cNvPr>
            <p:cNvPicPr preferRelativeResize="0"/>
            <p:nvPr/>
          </p:nvPicPr>
          <p:blipFill rotWithShape="1">
            <a:blip r:embed="rId6">
              <a:alphaModFix amt="52000"/>
            </a:blip>
            <a:srcRect t="52698" r="46918"/>
            <a:stretch/>
          </p:blipFill>
          <p:spPr>
            <a:xfrm rot="-460248">
              <a:off x="3149614" y="3585494"/>
              <a:ext cx="576333" cy="370199"/>
            </a:xfrm>
            <a:prstGeom prst="rect">
              <a:avLst/>
            </a:prstGeom>
            <a:noFill/>
            <a:ln>
              <a:noFill/>
            </a:ln>
          </p:spPr>
        </p:pic>
      </p:grpSp>
      <p:cxnSp>
        <p:nvCxnSpPr>
          <p:cNvPr id="264" name="Google Shape;264;p29"/>
          <p:cNvCxnSpPr>
            <a:stCxn id="261" idx="2"/>
            <a:endCxn id="263" idx="0"/>
          </p:cNvCxnSpPr>
          <p:nvPr/>
        </p:nvCxnSpPr>
        <p:spPr>
          <a:xfrm flipH="1">
            <a:off x="7096547" y="1306454"/>
            <a:ext cx="432600" cy="183300"/>
          </a:xfrm>
          <a:prstGeom prst="straightConnector1">
            <a:avLst/>
          </a:prstGeom>
          <a:noFill/>
          <a:ln w="9525" cap="flat" cmpd="sng">
            <a:solidFill>
              <a:srgbClr val="999999"/>
            </a:solidFill>
            <a:prstDash val="solid"/>
            <a:round/>
            <a:headEnd type="none" w="sm" len="sm"/>
            <a:tailEnd type="none" w="sm" len="sm"/>
          </a:ln>
        </p:spPr>
      </p:cxnSp>
      <p:cxnSp>
        <p:nvCxnSpPr>
          <p:cNvPr id="265" name="Google Shape;265;p29"/>
          <p:cNvCxnSpPr>
            <a:stCxn id="260" idx="3"/>
            <a:endCxn id="262" idx="1"/>
          </p:cNvCxnSpPr>
          <p:nvPr/>
        </p:nvCxnSpPr>
        <p:spPr>
          <a:xfrm>
            <a:off x="7250538" y="1293904"/>
            <a:ext cx="141300" cy="267300"/>
          </a:xfrm>
          <a:prstGeom prst="straightConnector1">
            <a:avLst/>
          </a:prstGeom>
          <a:noFill/>
          <a:ln w="9525" cap="flat" cmpd="sng">
            <a:solidFill>
              <a:srgbClr val="999999"/>
            </a:solidFill>
            <a:prstDash val="solid"/>
            <a:round/>
            <a:headEnd type="none" w="sm" len="sm"/>
            <a:tailEnd type="none" w="sm" len="sm"/>
          </a:ln>
        </p:spPr>
      </p:cxnSp>
      <p:sp>
        <p:nvSpPr>
          <p:cNvPr id="266" name="Google Shape;266;p29"/>
          <p:cNvSpPr txBox="1"/>
          <p:nvPr/>
        </p:nvSpPr>
        <p:spPr>
          <a:xfrm>
            <a:off x="7671851" y="866252"/>
            <a:ext cx="1597876" cy="402592"/>
          </a:xfrm>
          <a:prstGeom prst="rect">
            <a:avLst/>
          </a:prstGeom>
          <a:no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r>
              <a:rPr lang="en-US" sz="1467" b="1">
                <a:solidFill>
                  <a:srgbClr val="6FA8DC"/>
                </a:solidFill>
                <a:latin typeface="Calibri"/>
                <a:ea typeface="Calibri"/>
                <a:cs typeface="Calibri"/>
                <a:sym typeface="Calibri"/>
              </a:rPr>
              <a:t>Execution Plan</a:t>
            </a:r>
            <a:endParaRPr sz="1467" b="1">
              <a:solidFill>
                <a:srgbClr val="6FA8DC"/>
              </a:solidFill>
              <a:latin typeface="Calibri"/>
              <a:ea typeface="Calibri"/>
              <a:cs typeface="Calibri"/>
              <a:sym typeface="Calibri"/>
            </a:endParaRPr>
          </a:p>
        </p:txBody>
      </p:sp>
      <p:pic>
        <p:nvPicPr>
          <p:cNvPr id="267" name="Google Shape;267;p29"/>
          <p:cNvPicPr preferRelativeResize="0"/>
          <p:nvPr/>
        </p:nvPicPr>
        <p:blipFill rotWithShape="1">
          <a:blip r:embed="rId7">
            <a:alphaModFix/>
          </a:blip>
          <a:srcRect/>
          <a:stretch/>
        </p:blipFill>
        <p:spPr>
          <a:xfrm>
            <a:off x="9524750" y="6243946"/>
            <a:ext cx="2053418" cy="589932"/>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Google Shape;272;p30"/>
          <p:cNvSpPr txBox="1">
            <a:spLocks noGrp="1"/>
          </p:cNvSpPr>
          <p:nvPr>
            <p:ph type="title"/>
          </p:nvPr>
        </p:nvSpPr>
        <p:spPr>
          <a:xfrm>
            <a:off x="838200" y="129625"/>
            <a:ext cx="10515600" cy="694626"/>
          </a:xfrm>
          <a:prstGeom prst="rect">
            <a:avLst/>
          </a:prstGeom>
          <a:noFill/>
          <a:ln>
            <a:noFill/>
          </a:ln>
        </p:spPr>
        <p:txBody>
          <a:bodyPr spcFirstLastPara="1" wrap="square" lIns="121900" tIns="121900" rIns="121900" bIns="121900" anchor="ctr" anchorCtr="0">
            <a:noAutofit/>
          </a:bodyPr>
          <a:lstStyle/>
          <a:p>
            <a:pPr marL="0" marR="0" lvl="0" indent="0" algn="l" rtl="0">
              <a:lnSpc>
                <a:spcPct val="90000"/>
              </a:lnSpc>
              <a:spcBef>
                <a:spcPts val="0"/>
              </a:spcBef>
              <a:spcAft>
                <a:spcPts val="0"/>
              </a:spcAft>
              <a:buClr>
                <a:srgbClr val="548135"/>
              </a:buClr>
              <a:buSzPts val="3200"/>
              <a:buFont typeface="Calibri"/>
              <a:buNone/>
            </a:pPr>
            <a:r>
              <a:rPr lang="en-US" sz="3200" b="1" i="0" u="none" strike="noStrike" cap="none">
                <a:solidFill>
                  <a:srgbClr val="548135"/>
                </a:solidFill>
                <a:latin typeface="Calibri"/>
                <a:ea typeface="Calibri"/>
                <a:cs typeface="Calibri"/>
                <a:sym typeface="Calibri"/>
              </a:rPr>
              <a:t>Semantic Data Lake – Result Reconciliation </a:t>
            </a:r>
            <a:endParaRPr sz="3200" b="1" i="0" u="none" strike="noStrike" cap="none">
              <a:solidFill>
                <a:srgbClr val="548135"/>
              </a:solidFill>
              <a:latin typeface="Calibri"/>
              <a:ea typeface="Calibri"/>
              <a:cs typeface="Calibri"/>
              <a:sym typeface="Calibri"/>
            </a:endParaRPr>
          </a:p>
        </p:txBody>
      </p:sp>
      <p:sp>
        <p:nvSpPr>
          <p:cNvPr id="273" name="Google Shape;273;p30"/>
          <p:cNvSpPr txBox="1">
            <a:spLocks noGrp="1"/>
          </p:cNvSpPr>
          <p:nvPr>
            <p:ph type="sldNum" idx="12"/>
          </p:nvPr>
        </p:nvSpPr>
        <p:spPr>
          <a:xfrm>
            <a:off x="8610600" y="6356350"/>
            <a:ext cx="2743200" cy="365125"/>
          </a:xfrm>
          <a:prstGeom prst="rect">
            <a:avLst/>
          </a:prstGeom>
          <a:noFill/>
          <a:ln>
            <a:noFill/>
          </a:ln>
        </p:spPr>
        <p:txBody>
          <a:bodyPr spcFirstLastPara="1" wrap="square" lIns="121900" tIns="60925" rIns="121900" bIns="60925" anchor="ctr" anchorCtr="0">
            <a:noAutofit/>
          </a:bodyPr>
          <a:lstStyle/>
          <a:p>
            <a:pPr marL="0" marR="0" lvl="0" indent="0" algn="r" rtl="0">
              <a:spcBef>
                <a:spcPts val="0"/>
              </a:spcBef>
              <a:spcAft>
                <a:spcPts val="0"/>
              </a:spcAft>
              <a:buNone/>
            </a:pPr>
            <a:fld id="{00000000-1234-1234-1234-123412341234}" type="slidenum">
              <a:rPr lang="en-US" sz="1200">
                <a:solidFill>
                  <a:srgbClr val="888888"/>
                </a:solidFill>
                <a:latin typeface="Calibri"/>
                <a:ea typeface="Calibri"/>
                <a:cs typeface="Calibri"/>
                <a:sym typeface="Calibri"/>
              </a:rPr>
              <a:t>18</a:t>
            </a:fld>
            <a:endParaRPr sz="1200">
              <a:solidFill>
                <a:srgbClr val="888888"/>
              </a:solidFill>
              <a:latin typeface="Calibri"/>
              <a:ea typeface="Calibri"/>
              <a:cs typeface="Calibri"/>
              <a:sym typeface="Calibri"/>
            </a:endParaRPr>
          </a:p>
        </p:txBody>
      </p:sp>
      <p:cxnSp>
        <p:nvCxnSpPr>
          <p:cNvPr id="274" name="Google Shape;274;p30"/>
          <p:cNvCxnSpPr>
            <a:endCxn id="275" idx="2"/>
          </p:cNvCxnSpPr>
          <p:nvPr/>
        </p:nvCxnSpPr>
        <p:spPr>
          <a:xfrm rot="10800000" flipH="1">
            <a:off x="3672295" y="1462404"/>
            <a:ext cx="1064400" cy="1881900"/>
          </a:xfrm>
          <a:prstGeom prst="straightConnector1">
            <a:avLst/>
          </a:prstGeom>
          <a:noFill/>
          <a:ln w="9525" cap="flat" cmpd="sng">
            <a:solidFill>
              <a:srgbClr val="000000"/>
            </a:solidFill>
            <a:prstDash val="solid"/>
            <a:round/>
            <a:headEnd type="none" w="sm" len="sm"/>
            <a:tailEnd type="triangle" w="med" len="med"/>
          </a:ln>
        </p:spPr>
      </p:cxnSp>
      <p:sp>
        <p:nvSpPr>
          <p:cNvPr id="276" name="Google Shape;276;p30"/>
          <p:cNvSpPr/>
          <p:nvPr/>
        </p:nvSpPr>
        <p:spPr>
          <a:xfrm>
            <a:off x="2181917" y="5173057"/>
            <a:ext cx="2082380" cy="7188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None/>
            </a:pPr>
            <a:r>
              <a:rPr lang="en-US" sz="2400">
                <a:solidFill>
                  <a:srgbClr val="FFFFFF"/>
                </a:solidFill>
                <a:latin typeface="Calibri"/>
                <a:ea typeface="Calibri"/>
                <a:cs typeface="Calibri"/>
                <a:sym typeface="Calibri"/>
              </a:rPr>
              <a:t>Database</a:t>
            </a:r>
            <a:endParaRPr sz="2400">
              <a:solidFill>
                <a:srgbClr val="FFFFFF"/>
              </a:solidFill>
              <a:latin typeface="Calibri"/>
              <a:ea typeface="Calibri"/>
              <a:cs typeface="Calibri"/>
              <a:sym typeface="Calibri"/>
            </a:endParaRPr>
          </a:p>
        </p:txBody>
      </p:sp>
      <p:cxnSp>
        <p:nvCxnSpPr>
          <p:cNvPr id="277" name="Google Shape;277;p30"/>
          <p:cNvCxnSpPr>
            <a:endCxn id="276" idx="0"/>
          </p:cNvCxnSpPr>
          <p:nvPr/>
        </p:nvCxnSpPr>
        <p:spPr>
          <a:xfrm>
            <a:off x="2947107" y="4116457"/>
            <a:ext cx="276000" cy="1056600"/>
          </a:xfrm>
          <a:prstGeom prst="straightConnector1">
            <a:avLst/>
          </a:prstGeom>
          <a:noFill/>
          <a:ln w="9525" cap="flat" cmpd="sng">
            <a:solidFill>
              <a:srgbClr val="000000"/>
            </a:solidFill>
            <a:prstDash val="solid"/>
            <a:round/>
            <a:headEnd type="triangle" w="med" len="med"/>
            <a:tailEnd type="none" w="sm" len="sm"/>
          </a:ln>
        </p:spPr>
      </p:cxnSp>
      <p:cxnSp>
        <p:nvCxnSpPr>
          <p:cNvPr id="278" name="Google Shape;278;p30"/>
          <p:cNvCxnSpPr>
            <a:endCxn id="276" idx="0"/>
          </p:cNvCxnSpPr>
          <p:nvPr/>
        </p:nvCxnSpPr>
        <p:spPr>
          <a:xfrm flipH="1">
            <a:off x="3223107" y="4116457"/>
            <a:ext cx="245400" cy="1056600"/>
          </a:xfrm>
          <a:prstGeom prst="straightConnector1">
            <a:avLst/>
          </a:prstGeom>
          <a:noFill/>
          <a:ln w="9525" cap="flat" cmpd="sng">
            <a:solidFill>
              <a:srgbClr val="000000"/>
            </a:solidFill>
            <a:prstDash val="solid"/>
            <a:round/>
            <a:headEnd type="triangle" w="med" len="med"/>
            <a:tailEnd type="none" w="sm" len="sm"/>
          </a:ln>
        </p:spPr>
      </p:cxnSp>
      <p:cxnSp>
        <p:nvCxnSpPr>
          <p:cNvPr id="279" name="Google Shape;279;p30"/>
          <p:cNvCxnSpPr>
            <a:endCxn id="280" idx="0"/>
          </p:cNvCxnSpPr>
          <p:nvPr/>
        </p:nvCxnSpPr>
        <p:spPr>
          <a:xfrm>
            <a:off x="7070933" y="4099875"/>
            <a:ext cx="26400" cy="1086000"/>
          </a:xfrm>
          <a:prstGeom prst="straightConnector1">
            <a:avLst/>
          </a:prstGeom>
          <a:noFill/>
          <a:ln w="9525" cap="flat" cmpd="sng">
            <a:solidFill>
              <a:srgbClr val="000000"/>
            </a:solidFill>
            <a:prstDash val="solid"/>
            <a:round/>
            <a:headEnd type="triangle" w="med" len="med"/>
            <a:tailEnd type="none" w="sm" len="sm"/>
          </a:ln>
        </p:spPr>
      </p:cxnSp>
      <p:cxnSp>
        <p:nvCxnSpPr>
          <p:cNvPr id="281" name="Google Shape;281;p30"/>
          <p:cNvCxnSpPr>
            <a:endCxn id="282" idx="0"/>
          </p:cNvCxnSpPr>
          <p:nvPr/>
        </p:nvCxnSpPr>
        <p:spPr>
          <a:xfrm>
            <a:off x="5173940" y="4100375"/>
            <a:ext cx="15300" cy="1047900"/>
          </a:xfrm>
          <a:prstGeom prst="straightConnector1">
            <a:avLst/>
          </a:prstGeom>
          <a:noFill/>
          <a:ln w="9525" cap="flat" cmpd="sng">
            <a:solidFill>
              <a:srgbClr val="000000"/>
            </a:solidFill>
            <a:prstDash val="solid"/>
            <a:round/>
            <a:headEnd type="triangle" w="med" len="med"/>
            <a:tailEnd type="none" w="sm" len="sm"/>
          </a:ln>
        </p:spPr>
      </p:cxnSp>
      <p:sp>
        <p:nvSpPr>
          <p:cNvPr id="283" name="Google Shape;283;p30"/>
          <p:cNvSpPr/>
          <p:nvPr/>
        </p:nvSpPr>
        <p:spPr>
          <a:xfrm>
            <a:off x="8376656" y="2117309"/>
            <a:ext cx="2076400" cy="1850400"/>
          </a:xfrm>
          <a:prstGeom prst="cloudCallout">
            <a:avLst>
              <a:gd name="adj1" fmla="val -97369"/>
              <a:gd name="adj2" fmla="val 31123"/>
            </a:avLst>
          </a:prstGeom>
          <a:solidFill>
            <a:srgbClr val="CFE2F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82" name="Google Shape;282;p30"/>
          <p:cNvSpPr/>
          <p:nvPr/>
        </p:nvSpPr>
        <p:spPr>
          <a:xfrm>
            <a:off x="4727693" y="5148275"/>
            <a:ext cx="923095" cy="718776"/>
          </a:xfrm>
          <a:prstGeom prst="flowChartTerminator">
            <a:avLst/>
          </a:prstGeom>
          <a:solidFill>
            <a:schemeClr val="accent5"/>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rtl="0">
              <a:spcBef>
                <a:spcPts val="0"/>
              </a:spcBef>
              <a:spcAft>
                <a:spcPts val="0"/>
              </a:spcAft>
              <a:buNone/>
            </a:pPr>
            <a:r>
              <a:rPr lang="en-US" sz="2400">
                <a:solidFill>
                  <a:srgbClr val="FFFFFF"/>
                </a:solidFill>
                <a:latin typeface="Calibri"/>
                <a:ea typeface="Calibri"/>
                <a:cs typeface="Calibri"/>
                <a:sym typeface="Calibri"/>
              </a:rPr>
              <a:t>XML File</a:t>
            </a:r>
            <a:endParaRPr sz="2400">
              <a:solidFill>
                <a:srgbClr val="FFFFFF"/>
              </a:solidFill>
              <a:latin typeface="Calibri"/>
              <a:ea typeface="Calibri"/>
              <a:cs typeface="Calibri"/>
              <a:sym typeface="Calibri"/>
            </a:endParaRPr>
          </a:p>
        </p:txBody>
      </p:sp>
      <p:sp>
        <p:nvSpPr>
          <p:cNvPr id="284" name="Google Shape;284;p30">
            <a:hlinkClick r:id="rId3"/>
          </p:cNvPr>
          <p:cNvSpPr/>
          <p:nvPr/>
        </p:nvSpPr>
        <p:spPr>
          <a:xfrm>
            <a:off x="2174092" y="3327159"/>
            <a:ext cx="5125200" cy="780800"/>
          </a:xfrm>
          <a:prstGeom prst="roundRect">
            <a:avLst>
              <a:gd name="adj" fmla="val 16667"/>
            </a:avLst>
          </a:prstGeom>
          <a:solidFill>
            <a:schemeClr val="accent2"/>
          </a:solidFill>
          <a:ln w="9525" cap="flat" cmpd="sng">
            <a:solidFill>
              <a:srgbClr val="FF9900"/>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Result Reconciliation</a:t>
            </a:r>
            <a:endParaRPr sz="2400">
              <a:solidFill>
                <a:schemeClr val="dk1"/>
              </a:solidFill>
              <a:latin typeface="Calibri"/>
              <a:ea typeface="Calibri"/>
              <a:cs typeface="Calibri"/>
              <a:sym typeface="Calibri"/>
            </a:endParaRPr>
          </a:p>
        </p:txBody>
      </p:sp>
      <p:sp>
        <p:nvSpPr>
          <p:cNvPr id="285" name="Google Shape;285;p30"/>
          <p:cNvSpPr txBox="1"/>
          <p:nvPr/>
        </p:nvSpPr>
        <p:spPr>
          <a:xfrm>
            <a:off x="7689947" y="1127977"/>
            <a:ext cx="3888221" cy="780800"/>
          </a:xfrm>
          <a:prstGeom prst="rect">
            <a:avLst/>
          </a:prstGeom>
          <a:noFill/>
          <a:ln>
            <a:noFill/>
          </a:ln>
        </p:spPr>
        <p:txBody>
          <a:bodyPr spcFirstLastPara="1" wrap="square" lIns="121900" tIns="121900" rIns="121900" bIns="121900" anchor="t" anchorCtr="0">
            <a:noAutofit/>
          </a:bodyPr>
          <a:lstStyle/>
          <a:p>
            <a:pPr marL="0" marR="0" lvl="0" indent="0" algn="l" rtl="0">
              <a:spcBef>
                <a:spcPts val="0"/>
              </a:spcBef>
              <a:spcAft>
                <a:spcPts val="0"/>
              </a:spcAft>
              <a:buNone/>
            </a:pPr>
            <a:r>
              <a:rPr lang="en-US" sz="2400" b="1">
                <a:solidFill>
                  <a:schemeClr val="dk1"/>
                </a:solidFill>
                <a:latin typeface="Calibri"/>
                <a:ea typeface="Calibri"/>
                <a:cs typeface="Calibri"/>
                <a:sym typeface="Calibri"/>
              </a:rPr>
              <a:t>Execution Plan</a:t>
            </a:r>
            <a:endParaRPr sz="2400" b="1">
              <a:solidFill>
                <a:schemeClr val="dk1"/>
              </a:solidFill>
              <a:latin typeface="Calibri"/>
              <a:ea typeface="Calibri"/>
              <a:cs typeface="Calibri"/>
              <a:sym typeface="Calibri"/>
            </a:endParaRPr>
          </a:p>
          <a:p>
            <a:pPr marL="0" marR="0" lvl="0" indent="0" algn="l" rtl="0">
              <a:spcBef>
                <a:spcPts val="0"/>
              </a:spcBef>
              <a:spcAft>
                <a:spcPts val="0"/>
              </a:spcAft>
              <a:buNone/>
            </a:pPr>
            <a:r>
              <a:rPr lang="en-US" sz="2400">
                <a:solidFill>
                  <a:schemeClr val="dk1"/>
                </a:solidFill>
                <a:latin typeface="Calibri"/>
                <a:ea typeface="Calibri"/>
                <a:cs typeface="Calibri"/>
                <a:sym typeface="Calibri"/>
              </a:rPr>
              <a:t>Links between sub-queries</a:t>
            </a:r>
            <a:endParaRPr sz="2400">
              <a:solidFill>
                <a:schemeClr val="dk1"/>
              </a:solidFill>
              <a:latin typeface="Calibri"/>
              <a:ea typeface="Calibri"/>
              <a:cs typeface="Calibri"/>
              <a:sym typeface="Calibri"/>
            </a:endParaRPr>
          </a:p>
        </p:txBody>
      </p:sp>
      <p:sp>
        <p:nvSpPr>
          <p:cNvPr id="280" name="Google Shape;280;p30"/>
          <p:cNvSpPr/>
          <p:nvPr/>
        </p:nvSpPr>
        <p:spPr>
          <a:xfrm>
            <a:off x="6135550" y="5185875"/>
            <a:ext cx="1923567" cy="672000"/>
          </a:xfrm>
          <a:prstGeom prst="trapezoid">
            <a:avLst>
              <a:gd name="adj" fmla="val 25000"/>
            </a:avLst>
          </a:prstGeom>
          <a:solidFill>
            <a:schemeClr val="accent6"/>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None/>
            </a:pPr>
            <a:r>
              <a:rPr lang="en-US" sz="2400">
                <a:solidFill>
                  <a:srgbClr val="FFFFFF"/>
                </a:solidFill>
                <a:latin typeface="Calibri"/>
                <a:ea typeface="Calibri"/>
                <a:cs typeface="Calibri"/>
                <a:sym typeface="Calibri"/>
              </a:rPr>
              <a:t>MongoDB</a:t>
            </a:r>
            <a:endParaRPr sz="2400">
              <a:solidFill>
                <a:srgbClr val="FFFFFF"/>
              </a:solidFill>
              <a:latin typeface="Calibri"/>
              <a:ea typeface="Calibri"/>
              <a:cs typeface="Calibri"/>
              <a:sym typeface="Calibri"/>
            </a:endParaRPr>
          </a:p>
        </p:txBody>
      </p:sp>
      <p:cxnSp>
        <p:nvCxnSpPr>
          <p:cNvPr id="286" name="Google Shape;286;p30"/>
          <p:cNvCxnSpPr>
            <a:stCxn id="287" idx="2"/>
            <a:endCxn id="288" idx="0"/>
          </p:cNvCxnSpPr>
          <p:nvPr/>
        </p:nvCxnSpPr>
        <p:spPr>
          <a:xfrm flipH="1">
            <a:off x="8938484" y="2741384"/>
            <a:ext cx="838200" cy="355200"/>
          </a:xfrm>
          <a:prstGeom prst="straightConnector1">
            <a:avLst/>
          </a:prstGeom>
          <a:noFill/>
          <a:ln w="9525" cap="flat" cmpd="sng">
            <a:solidFill>
              <a:srgbClr val="999999"/>
            </a:solidFill>
            <a:prstDash val="solid"/>
            <a:round/>
            <a:headEnd type="none" w="sm" len="sm"/>
            <a:tailEnd type="none" w="sm" len="sm"/>
          </a:ln>
        </p:spPr>
      </p:cxnSp>
      <p:cxnSp>
        <p:nvCxnSpPr>
          <p:cNvPr id="289" name="Google Shape;289;p30"/>
          <p:cNvCxnSpPr>
            <a:stCxn id="290" idx="3"/>
            <a:endCxn id="291" idx="1"/>
          </p:cNvCxnSpPr>
          <p:nvPr/>
        </p:nvCxnSpPr>
        <p:spPr>
          <a:xfrm>
            <a:off x="9236812" y="2717059"/>
            <a:ext cx="273900" cy="518100"/>
          </a:xfrm>
          <a:prstGeom prst="straightConnector1">
            <a:avLst/>
          </a:prstGeom>
          <a:noFill/>
          <a:ln w="9525" cap="flat" cmpd="sng">
            <a:solidFill>
              <a:srgbClr val="999999"/>
            </a:solidFill>
            <a:prstDash val="solid"/>
            <a:round/>
            <a:headEnd type="none" w="sm" len="sm"/>
            <a:tailEnd type="none" w="sm" len="sm"/>
          </a:ln>
        </p:spPr>
      </p:cxnSp>
      <p:grpSp>
        <p:nvGrpSpPr>
          <p:cNvPr id="292" name="Google Shape;292;p30"/>
          <p:cNvGrpSpPr/>
          <p:nvPr/>
        </p:nvGrpSpPr>
        <p:grpSpPr>
          <a:xfrm>
            <a:off x="8650434" y="2336933"/>
            <a:ext cx="1402778" cy="1168362"/>
            <a:chOff x="3127485" y="2833872"/>
            <a:chExt cx="1391093" cy="1158630"/>
          </a:xfrm>
        </p:grpSpPr>
        <p:pic>
          <p:nvPicPr>
            <p:cNvPr id="290" name="Google Shape;290;p30">
              <a:hlinkClick r:id="rId3"/>
            </p:cNvPr>
            <p:cNvPicPr preferRelativeResize="0"/>
            <p:nvPr/>
          </p:nvPicPr>
          <p:blipFill rotWithShape="1">
            <a:blip r:embed="rId4">
              <a:alphaModFix amt="52000"/>
            </a:blip>
            <a:srcRect r="54726" b="47818"/>
            <a:stretch/>
          </p:blipFill>
          <p:spPr>
            <a:xfrm rot="457998">
              <a:off x="3220664" y="2974523"/>
              <a:ext cx="490488" cy="407464"/>
            </a:xfrm>
            <a:prstGeom prst="rect">
              <a:avLst/>
            </a:prstGeom>
            <a:noFill/>
            <a:ln>
              <a:noFill/>
            </a:ln>
          </p:spPr>
        </p:pic>
        <p:pic>
          <p:nvPicPr>
            <p:cNvPr id="287" name="Google Shape;287;p30">
              <a:hlinkClick r:id="rId3"/>
            </p:cNvPr>
            <p:cNvPicPr preferRelativeResize="0"/>
            <p:nvPr/>
          </p:nvPicPr>
          <p:blipFill rotWithShape="1">
            <a:blip r:embed="rId4">
              <a:alphaModFix amt="39000"/>
            </a:blip>
            <a:srcRect l="48641" b="51415"/>
            <a:stretch/>
          </p:blipFill>
          <p:spPr>
            <a:xfrm rot="-338553">
              <a:off x="3950317" y="2860055"/>
              <a:ext cx="551121" cy="375809"/>
            </a:xfrm>
            <a:prstGeom prst="rect">
              <a:avLst/>
            </a:prstGeom>
            <a:noFill/>
            <a:ln>
              <a:noFill/>
            </a:ln>
          </p:spPr>
        </p:pic>
        <p:pic>
          <p:nvPicPr>
            <p:cNvPr id="291" name="Google Shape;291;p30">
              <a:hlinkClick r:id="rId3"/>
            </p:cNvPr>
            <p:cNvPicPr preferRelativeResize="0"/>
            <p:nvPr/>
          </p:nvPicPr>
          <p:blipFill rotWithShape="1">
            <a:blip r:embed="rId4">
              <a:alphaModFix amt="49000"/>
            </a:blip>
            <a:srcRect l="53656" t="48670"/>
            <a:stretch/>
          </p:blipFill>
          <p:spPr>
            <a:xfrm rot="395107">
              <a:off x="3979103" y="3552632"/>
              <a:ext cx="492958" cy="400616"/>
            </a:xfrm>
            <a:prstGeom prst="rect">
              <a:avLst/>
            </a:prstGeom>
            <a:noFill/>
            <a:ln>
              <a:noFill/>
            </a:ln>
          </p:spPr>
        </p:pic>
        <p:pic>
          <p:nvPicPr>
            <p:cNvPr id="288" name="Google Shape;288;p30">
              <a:hlinkClick r:id="rId3"/>
            </p:cNvPr>
            <p:cNvPicPr preferRelativeResize="0"/>
            <p:nvPr/>
          </p:nvPicPr>
          <p:blipFill rotWithShape="1">
            <a:blip r:embed="rId4">
              <a:alphaModFix amt="52000"/>
            </a:blip>
            <a:srcRect t="52698" r="46918"/>
            <a:stretch/>
          </p:blipFill>
          <p:spPr>
            <a:xfrm rot="-460248">
              <a:off x="3149614" y="3585494"/>
              <a:ext cx="576333" cy="370199"/>
            </a:xfrm>
            <a:prstGeom prst="rect">
              <a:avLst/>
            </a:prstGeom>
            <a:noFill/>
            <a:ln>
              <a:noFill/>
            </a:ln>
          </p:spPr>
        </p:pic>
      </p:grpSp>
      <p:sp>
        <p:nvSpPr>
          <p:cNvPr id="293" name="Google Shape;293;p30"/>
          <p:cNvSpPr/>
          <p:nvPr/>
        </p:nvSpPr>
        <p:spPr>
          <a:xfrm>
            <a:off x="2322757" y="4496708"/>
            <a:ext cx="491256" cy="396936"/>
          </a:xfrm>
          <a:prstGeom prst="flowChartDocument">
            <a:avLst/>
          </a:prstGeom>
          <a:solidFill>
            <a:srgbClr val="EA9999"/>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94" name="Google Shape;294;p30"/>
          <p:cNvSpPr/>
          <p:nvPr/>
        </p:nvSpPr>
        <p:spPr>
          <a:xfrm>
            <a:off x="4583456" y="4429659"/>
            <a:ext cx="491256" cy="396936"/>
          </a:xfrm>
          <a:prstGeom prst="flowChartDocument">
            <a:avLst/>
          </a:prstGeom>
          <a:solidFill>
            <a:srgbClr val="B6D7A8"/>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95" name="Google Shape;295;p30"/>
          <p:cNvSpPr/>
          <p:nvPr/>
        </p:nvSpPr>
        <p:spPr>
          <a:xfrm>
            <a:off x="3846835" y="2653875"/>
            <a:ext cx="491256" cy="396936"/>
          </a:xfrm>
          <a:prstGeom prst="flowChartDocument">
            <a:avLst/>
          </a:prstGeom>
          <a:solidFill>
            <a:srgbClr val="B7B7B7"/>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96" name="Google Shape;296;p30"/>
          <p:cNvSpPr/>
          <p:nvPr/>
        </p:nvSpPr>
        <p:spPr>
          <a:xfrm>
            <a:off x="3846824" y="2331339"/>
            <a:ext cx="491256" cy="396936"/>
          </a:xfrm>
          <a:prstGeom prst="flowChartDocument">
            <a:avLst/>
          </a:prstGeom>
          <a:solidFill>
            <a:srgbClr val="EA9999"/>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97" name="Google Shape;297;p30"/>
          <p:cNvSpPr/>
          <p:nvPr/>
        </p:nvSpPr>
        <p:spPr>
          <a:xfrm>
            <a:off x="6460033" y="4416407"/>
            <a:ext cx="491256" cy="396936"/>
          </a:xfrm>
          <a:prstGeom prst="flowChartDocument">
            <a:avLst/>
          </a:prstGeom>
          <a:solidFill>
            <a:srgbClr val="B7B7B7"/>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grpSp>
        <p:nvGrpSpPr>
          <p:cNvPr id="298" name="Google Shape;298;p30"/>
          <p:cNvGrpSpPr/>
          <p:nvPr/>
        </p:nvGrpSpPr>
        <p:grpSpPr>
          <a:xfrm>
            <a:off x="4520289" y="913853"/>
            <a:ext cx="432803" cy="561103"/>
            <a:chOff x="3802100" y="1250951"/>
            <a:chExt cx="324602" cy="420827"/>
          </a:xfrm>
        </p:grpSpPr>
        <p:sp>
          <p:nvSpPr>
            <p:cNvPr id="275" name="Google Shape;275;p30"/>
            <p:cNvSpPr/>
            <p:nvPr/>
          </p:nvSpPr>
          <p:spPr>
            <a:xfrm>
              <a:off x="3802108" y="1529380"/>
              <a:ext cx="324594" cy="142398"/>
            </a:xfrm>
            <a:prstGeom prst="flowChartDocument">
              <a:avLst/>
            </a:prstGeom>
            <a:solidFill>
              <a:srgbClr val="B7B7B7"/>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99" name="Google Shape;299;p30"/>
            <p:cNvSpPr/>
            <p:nvPr/>
          </p:nvSpPr>
          <p:spPr>
            <a:xfrm>
              <a:off x="3802100" y="1440170"/>
              <a:ext cx="324594" cy="142398"/>
            </a:xfrm>
            <a:prstGeom prst="flowChartDocument">
              <a:avLst/>
            </a:prstGeom>
            <a:solidFill>
              <a:srgbClr val="B6D7A8"/>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300" name="Google Shape;300;p30"/>
            <p:cNvSpPr/>
            <p:nvPr/>
          </p:nvSpPr>
          <p:spPr>
            <a:xfrm>
              <a:off x="3802100" y="1344193"/>
              <a:ext cx="324594" cy="142398"/>
            </a:xfrm>
            <a:prstGeom prst="flowChartDocument">
              <a:avLst/>
            </a:prstGeom>
            <a:solidFill>
              <a:srgbClr val="EA9999"/>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301" name="Google Shape;301;p30"/>
            <p:cNvSpPr/>
            <p:nvPr/>
          </p:nvSpPr>
          <p:spPr>
            <a:xfrm>
              <a:off x="3802101" y="1250951"/>
              <a:ext cx="324594" cy="142398"/>
            </a:xfrm>
            <a:prstGeom prst="flowChartDocument">
              <a:avLst/>
            </a:prstGeom>
            <a:solidFill>
              <a:srgbClr val="EA9999"/>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grpSp>
      <p:cxnSp>
        <p:nvCxnSpPr>
          <p:cNvPr id="302" name="Google Shape;302;p30"/>
          <p:cNvCxnSpPr>
            <a:endCxn id="275" idx="2"/>
          </p:cNvCxnSpPr>
          <p:nvPr/>
        </p:nvCxnSpPr>
        <p:spPr>
          <a:xfrm rot="10800000">
            <a:off x="4736695" y="1462404"/>
            <a:ext cx="1060500" cy="1882500"/>
          </a:xfrm>
          <a:prstGeom prst="straightConnector1">
            <a:avLst/>
          </a:prstGeom>
          <a:noFill/>
          <a:ln w="9525" cap="flat" cmpd="sng">
            <a:solidFill>
              <a:srgbClr val="000000"/>
            </a:solidFill>
            <a:prstDash val="solid"/>
            <a:round/>
            <a:headEnd type="none" w="sm" len="sm"/>
            <a:tailEnd type="triangle" w="med" len="med"/>
          </a:ln>
        </p:spPr>
      </p:cxnSp>
      <p:sp>
        <p:nvSpPr>
          <p:cNvPr id="303" name="Google Shape;303;p30"/>
          <p:cNvSpPr/>
          <p:nvPr/>
        </p:nvSpPr>
        <p:spPr>
          <a:xfrm>
            <a:off x="5159532" y="2599989"/>
            <a:ext cx="491256" cy="396936"/>
          </a:xfrm>
          <a:prstGeom prst="flowChartDocument">
            <a:avLst/>
          </a:prstGeom>
          <a:solidFill>
            <a:srgbClr val="B6D7A8"/>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304" name="Google Shape;304;p30"/>
          <p:cNvSpPr/>
          <p:nvPr/>
        </p:nvSpPr>
        <p:spPr>
          <a:xfrm>
            <a:off x="5159532" y="2332495"/>
            <a:ext cx="491256" cy="396936"/>
          </a:xfrm>
          <a:prstGeom prst="flowChartDocument">
            <a:avLst/>
          </a:prstGeom>
          <a:solidFill>
            <a:srgbClr val="EA9999"/>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grpSp>
        <p:nvGrpSpPr>
          <p:cNvPr id="305" name="Google Shape;305;p30"/>
          <p:cNvGrpSpPr/>
          <p:nvPr/>
        </p:nvGrpSpPr>
        <p:grpSpPr>
          <a:xfrm>
            <a:off x="1671141" y="813410"/>
            <a:ext cx="2695201" cy="853358"/>
            <a:chOff x="1215825" y="1411001"/>
            <a:chExt cx="2021401" cy="640019"/>
          </a:xfrm>
        </p:grpSpPr>
        <p:sp>
          <p:nvSpPr>
            <p:cNvPr id="306" name="Google Shape;306;p30"/>
            <p:cNvSpPr txBox="1"/>
            <p:nvPr/>
          </p:nvSpPr>
          <p:spPr>
            <a:xfrm>
              <a:off x="1727026" y="1662220"/>
              <a:ext cx="1510200" cy="388800"/>
            </a:xfrm>
            <a:prstGeom prst="rect">
              <a:avLst/>
            </a:prstGeom>
            <a:noFill/>
            <a:ln>
              <a:noFill/>
            </a:ln>
          </p:spPr>
          <p:txBody>
            <a:bodyPr spcFirstLastPara="1" wrap="square" lIns="121900" tIns="121900" rIns="121900" bIns="121900" anchor="t"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Final Results</a:t>
              </a:r>
              <a:endParaRPr sz="2400">
                <a:solidFill>
                  <a:schemeClr val="dk1"/>
                </a:solidFill>
                <a:latin typeface="Calibri"/>
                <a:ea typeface="Calibri"/>
                <a:cs typeface="Calibri"/>
                <a:sym typeface="Calibri"/>
              </a:endParaRPr>
            </a:p>
          </p:txBody>
        </p:sp>
        <p:pic>
          <p:nvPicPr>
            <p:cNvPr id="307" name="Google Shape;307;p30" descr="https://upload.wikimedia.org/wikipedia/commons/thumb/1/12/User_icon_2.svg/2000px-User_icon_2.svg.png">
              <a:hlinkClick r:id="rId5"/>
            </p:cNvPr>
            <p:cNvPicPr preferRelativeResize="0"/>
            <p:nvPr/>
          </p:nvPicPr>
          <p:blipFill rotWithShape="1">
            <a:blip r:embed="rId6">
              <a:alphaModFix/>
            </a:blip>
            <a:srcRect/>
            <a:stretch/>
          </p:blipFill>
          <p:spPr>
            <a:xfrm>
              <a:off x="1215825" y="1411001"/>
              <a:ext cx="488700" cy="488700"/>
            </a:xfrm>
            <a:prstGeom prst="rect">
              <a:avLst/>
            </a:prstGeom>
            <a:noFill/>
            <a:ln>
              <a:noFill/>
            </a:ln>
          </p:spPr>
        </p:pic>
      </p:grpSp>
      <p:cxnSp>
        <p:nvCxnSpPr>
          <p:cNvPr id="308" name="Google Shape;308;p30"/>
          <p:cNvCxnSpPr>
            <a:stCxn id="300" idx="1"/>
            <a:endCxn id="307" idx="3"/>
          </p:cNvCxnSpPr>
          <p:nvPr/>
        </p:nvCxnSpPr>
        <p:spPr>
          <a:xfrm flipH="1">
            <a:off x="2322789" y="1133108"/>
            <a:ext cx="2197500" cy="6000"/>
          </a:xfrm>
          <a:prstGeom prst="straightConnector1">
            <a:avLst/>
          </a:prstGeom>
          <a:noFill/>
          <a:ln w="9525" cap="flat" cmpd="sng">
            <a:solidFill>
              <a:srgbClr val="000000"/>
            </a:solidFill>
            <a:prstDash val="solid"/>
            <a:round/>
            <a:headEnd type="none" w="sm" len="sm"/>
            <a:tailEnd type="triangle" w="med" len="med"/>
          </a:ln>
        </p:spPr>
      </p:cxnSp>
      <p:sp>
        <p:nvSpPr>
          <p:cNvPr id="309" name="Google Shape;309;p30"/>
          <p:cNvSpPr/>
          <p:nvPr/>
        </p:nvSpPr>
        <p:spPr>
          <a:xfrm>
            <a:off x="3551957" y="4496708"/>
            <a:ext cx="491256" cy="396936"/>
          </a:xfrm>
          <a:prstGeom prst="flowChartDocument">
            <a:avLst/>
          </a:prstGeom>
          <a:solidFill>
            <a:srgbClr val="EA9999"/>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pic>
        <p:nvPicPr>
          <p:cNvPr id="310" name="Google Shape;310;p30"/>
          <p:cNvPicPr preferRelativeResize="0"/>
          <p:nvPr/>
        </p:nvPicPr>
        <p:blipFill rotWithShape="1">
          <a:blip r:embed="rId7">
            <a:alphaModFix/>
          </a:blip>
          <a:srcRect/>
          <a:stretch/>
        </p:blipFill>
        <p:spPr>
          <a:xfrm>
            <a:off x="9524750" y="6243946"/>
            <a:ext cx="2053418" cy="589932"/>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Shape 314"/>
        <p:cNvGrpSpPr/>
        <p:nvPr/>
      </p:nvGrpSpPr>
      <p:grpSpPr>
        <a:xfrm>
          <a:off x="0" y="0"/>
          <a:ext cx="0" cy="0"/>
          <a:chOff x="0" y="0"/>
          <a:chExt cx="0" cy="0"/>
        </a:xfrm>
      </p:grpSpPr>
      <p:sp>
        <p:nvSpPr>
          <p:cNvPr id="315" name="Google Shape;315;p31"/>
          <p:cNvSpPr txBox="1">
            <a:spLocks noGrp="1"/>
          </p:cNvSpPr>
          <p:nvPr>
            <p:ph type="title"/>
          </p:nvPr>
        </p:nvSpPr>
        <p:spPr>
          <a:xfrm>
            <a:off x="838200" y="365125"/>
            <a:ext cx="10515600" cy="1325563"/>
          </a:xfrm>
          <a:prstGeom prst="rect">
            <a:avLst/>
          </a:prstGeom>
          <a:noFill/>
          <a:ln>
            <a:noFill/>
          </a:ln>
        </p:spPr>
        <p:txBody>
          <a:bodyPr spcFirstLastPara="1" wrap="square" lIns="121900" tIns="121900" rIns="121900" bIns="121900" anchor="ctr" anchorCtr="0">
            <a:noAutofit/>
          </a:bodyPr>
          <a:lstStyle/>
          <a:p>
            <a:pPr marL="0" marR="0" lvl="0" indent="0" algn="l" rtl="0">
              <a:lnSpc>
                <a:spcPct val="90000"/>
              </a:lnSpc>
              <a:spcBef>
                <a:spcPts val="0"/>
              </a:spcBef>
              <a:spcAft>
                <a:spcPts val="0"/>
              </a:spcAft>
              <a:buClr>
                <a:srgbClr val="548135"/>
              </a:buClr>
              <a:buSzPts val="3200"/>
              <a:buFont typeface="Calibri"/>
              <a:buNone/>
            </a:pPr>
            <a:r>
              <a:rPr lang="en-US" sz="3200" b="0" i="0" u="none" strike="noStrike" cap="none">
                <a:solidFill>
                  <a:srgbClr val="548135"/>
                </a:solidFill>
                <a:latin typeface="Calibri"/>
                <a:ea typeface="Calibri"/>
                <a:cs typeface="Calibri"/>
                <a:sym typeface="Calibri"/>
              </a:rPr>
              <a:t>Squerall – realising the Semantic Data Lake </a:t>
            </a:r>
            <a:endParaRPr sz="3200" b="1" i="0" u="none" strike="noStrike" cap="none">
              <a:solidFill>
                <a:srgbClr val="548135"/>
              </a:solidFill>
              <a:latin typeface="Calibri"/>
              <a:ea typeface="Calibri"/>
              <a:cs typeface="Calibri"/>
              <a:sym typeface="Calibri"/>
            </a:endParaRPr>
          </a:p>
        </p:txBody>
      </p:sp>
      <p:sp>
        <p:nvSpPr>
          <p:cNvPr id="316" name="Google Shape;316;p31"/>
          <p:cNvSpPr txBox="1">
            <a:spLocks noGrp="1"/>
          </p:cNvSpPr>
          <p:nvPr>
            <p:ph type="body" idx="1"/>
          </p:nvPr>
        </p:nvSpPr>
        <p:spPr>
          <a:xfrm>
            <a:off x="287868" y="969678"/>
            <a:ext cx="11374965" cy="4811997"/>
          </a:xfrm>
          <a:prstGeom prst="rect">
            <a:avLst/>
          </a:prstGeom>
          <a:noFill/>
          <a:ln>
            <a:noFill/>
          </a:ln>
        </p:spPr>
        <p:txBody>
          <a:bodyPr spcFirstLastPara="1" wrap="square" lIns="121900" tIns="121900" rIns="121900" bIns="121900" anchor="t" anchorCtr="0">
            <a:noAutofit/>
          </a:bodyPr>
          <a:lstStyle/>
          <a:p>
            <a:pPr marL="609585" marR="0" lvl="0" indent="-474120" algn="l" rtl="0">
              <a:lnSpc>
                <a:spcPct val="90000"/>
              </a:lnSpc>
              <a:spcBef>
                <a:spcPts val="933"/>
              </a:spcBef>
              <a:spcAft>
                <a:spcPts val="0"/>
              </a:spcAft>
              <a:buClr>
                <a:schemeClr val="accent6"/>
              </a:buClr>
              <a:buSzPts val="2000"/>
              <a:buFont typeface="Courier New"/>
              <a:buChar char="o"/>
            </a:pPr>
            <a:r>
              <a:rPr lang="en-US" sz="2667" b="0" i="0" u="none" strike="noStrike" cap="none">
                <a:solidFill>
                  <a:schemeClr val="dk1"/>
                </a:solidFill>
                <a:latin typeface="Calibri"/>
                <a:ea typeface="Calibri"/>
                <a:cs typeface="Calibri"/>
                <a:sym typeface="Calibri"/>
              </a:rPr>
              <a:t>Reference implementation using Apache Spark &amp; Presto (SQL)</a:t>
            </a:r>
            <a:endParaRPr/>
          </a:p>
          <a:p>
            <a:pPr marL="609585" marR="0" lvl="0" indent="-474120" algn="l" rtl="0">
              <a:lnSpc>
                <a:spcPct val="90000"/>
              </a:lnSpc>
              <a:spcBef>
                <a:spcPts val="933"/>
              </a:spcBef>
              <a:spcAft>
                <a:spcPts val="0"/>
              </a:spcAft>
              <a:buClr>
                <a:schemeClr val="accent6"/>
              </a:buClr>
              <a:buSzPts val="2000"/>
              <a:buFont typeface="Courier New"/>
              <a:buChar char="o"/>
            </a:pPr>
            <a:r>
              <a:rPr lang="en-US" sz="2667" b="0" i="0" u="none" strike="noStrike" cap="none">
                <a:solidFill>
                  <a:schemeClr val="dk1"/>
                </a:solidFill>
                <a:latin typeface="Calibri"/>
                <a:ea typeface="Calibri"/>
                <a:cs typeface="Calibri"/>
                <a:sym typeface="Calibri"/>
              </a:rPr>
              <a:t>Leverages Spark/Presto </a:t>
            </a:r>
            <a:r>
              <a:rPr lang="en-US" sz="2667" b="1" i="0" u="none" strike="noStrike" cap="none">
                <a:solidFill>
                  <a:schemeClr val="dk1"/>
                </a:solidFill>
                <a:latin typeface="Calibri"/>
                <a:ea typeface="Calibri"/>
                <a:cs typeface="Calibri"/>
                <a:sym typeface="Calibri"/>
              </a:rPr>
              <a:t>Connectors</a:t>
            </a:r>
            <a:endParaRPr sz="2667" b="1" i="0" u="none" strike="noStrike" cap="none">
              <a:solidFill>
                <a:schemeClr val="dk1"/>
              </a:solidFill>
              <a:latin typeface="Calibri"/>
              <a:ea typeface="Calibri"/>
              <a:cs typeface="Calibri"/>
              <a:sym typeface="Calibri"/>
            </a:endParaRPr>
          </a:p>
          <a:p>
            <a:pPr marL="1219170" marR="0" lvl="1" indent="-474120" algn="l" rtl="0">
              <a:lnSpc>
                <a:spcPct val="90000"/>
              </a:lnSpc>
              <a:spcBef>
                <a:spcPts val="0"/>
              </a:spcBef>
              <a:spcAft>
                <a:spcPts val="0"/>
              </a:spcAft>
              <a:buClr>
                <a:schemeClr val="accent6"/>
              </a:buClr>
              <a:buSzPts val="2000"/>
              <a:buFont typeface="Noto Sans Symbols"/>
              <a:buChar char="▪"/>
            </a:pPr>
            <a:r>
              <a:rPr lang="en-US" sz="2400" b="0" i="0" u="none" strike="noStrike" cap="none">
                <a:solidFill>
                  <a:schemeClr val="dk1"/>
                </a:solidFill>
                <a:latin typeface="Calibri"/>
                <a:ea typeface="Calibri"/>
                <a:cs typeface="Calibri"/>
                <a:sym typeface="Calibri"/>
              </a:rPr>
              <a:t>Access to </a:t>
            </a:r>
            <a:r>
              <a:rPr lang="en-US" sz="2400" b="1" i="0" u="none" strike="noStrike" cap="none">
                <a:solidFill>
                  <a:schemeClr val="dk1"/>
                </a:solidFill>
                <a:latin typeface="Calibri"/>
                <a:ea typeface="Calibri"/>
                <a:cs typeface="Calibri"/>
                <a:sym typeface="Calibri"/>
              </a:rPr>
              <a:t>dozens</a:t>
            </a:r>
            <a:r>
              <a:rPr lang="en-US" sz="2400" b="0" i="0" u="none" strike="noStrike" cap="none">
                <a:solidFill>
                  <a:schemeClr val="dk1"/>
                </a:solidFill>
                <a:latin typeface="Calibri"/>
                <a:ea typeface="Calibri"/>
                <a:cs typeface="Calibri"/>
                <a:sym typeface="Calibri"/>
              </a:rPr>
              <a:t> of heterogeneous databases (wrappers)</a:t>
            </a:r>
            <a:endParaRPr sz="2400" b="0" i="0" u="none" strike="noStrike" cap="none">
              <a:solidFill>
                <a:schemeClr val="dk1"/>
              </a:solidFill>
              <a:latin typeface="Calibri"/>
              <a:ea typeface="Calibri"/>
              <a:cs typeface="Calibri"/>
              <a:sym typeface="Calibri"/>
            </a:endParaRPr>
          </a:p>
          <a:p>
            <a:pPr marL="1219170" marR="0" lvl="1" indent="-474120" algn="l" rtl="0">
              <a:lnSpc>
                <a:spcPct val="90000"/>
              </a:lnSpc>
              <a:spcBef>
                <a:spcPts val="0"/>
              </a:spcBef>
              <a:spcAft>
                <a:spcPts val="0"/>
              </a:spcAft>
              <a:buClr>
                <a:schemeClr val="accent6"/>
              </a:buClr>
              <a:buSzPts val="2000"/>
              <a:buFont typeface="Noto Sans Symbols"/>
              <a:buChar char="▪"/>
            </a:pPr>
            <a:r>
              <a:rPr lang="en-US" sz="2400" b="0" i="0" u="none" strike="noStrike" cap="none">
                <a:solidFill>
                  <a:schemeClr val="dk1"/>
                </a:solidFill>
                <a:latin typeface="Calibri"/>
                <a:ea typeface="Calibri"/>
                <a:cs typeface="Calibri"/>
                <a:sym typeface="Calibri"/>
              </a:rPr>
              <a:t>Used to load data to </a:t>
            </a:r>
            <a:r>
              <a:rPr lang="en-US" sz="2400" b="1" i="0" u="none" strike="noStrike" cap="none">
                <a:solidFill>
                  <a:schemeClr val="dk1"/>
                </a:solidFill>
                <a:latin typeface="Calibri"/>
                <a:ea typeface="Calibri"/>
                <a:cs typeface="Calibri"/>
                <a:sym typeface="Calibri"/>
              </a:rPr>
              <a:t>distributable</a:t>
            </a:r>
            <a:r>
              <a:rPr lang="en-US" sz="2400" b="0" i="0" u="none" strike="noStrike" cap="none">
                <a:solidFill>
                  <a:schemeClr val="dk1"/>
                </a:solidFill>
                <a:latin typeface="Calibri"/>
                <a:ea typeface="Calibri"/>
                <a:cs typeface="Calibri"/>
                <a:sym typeface="Calibri"/>
              </a:rPr>
              <a:t> data structures (DataFrames in Spark)</a:t>
            </a:r>
            <a:endParaRPr/>
          </a:p>
          <a:p>
            <a:pPr marL="1202237" marR="0" lvl="2" indent="0" algn="l" rtl="0">
              <a:lnSpc>
                <a:spcPct val="90000"/>
              </a:lnSpc>
              <a:spcBef>
                <a:spcPts val="0"/>
              </a:spcBef>
              <a:spcAft>
                <a:spcPts val="0"/>
              </a:spcAft>
              <a:buClr>
                <a:schemeClr val="accent6"/>
              </a:buClr>
              <a:buSzPts val="2000"/>
              <a:buFont typeface="Arial"/>
              <a:buNone/>
            </a:pPr>
            <a:r>
              <a:rPr lang="en-US" sz="2400" b="0" i="0" u="none" strike="noStrike" cap="none">
                <a:solidFill>
                  <a:schemeClr val="dk1"/>
                </a:solidFill>
                <a:latin typeface="Calibri"/>
                <a:ea typeface="Calibri"/>
                <a:cs typeface="Calibri"/>
                <a:sym typeface="Calibri"/>
              </a:rPr>
              <a:t>=&gt; Uniform </a:t>
            </a:r>
            <a:r>
              <a:rPr lang="en-US" sz="2400" b="1" i="0" u="none" strike="noStrike" cap="none">
                <a:solidFill>
                  <a:schemeClr val="dk1"/>
                </a:solidFill>
                <a:latin typeface="Calibri"/>
                <a:ea typeface="Calibri"/>
                <a:cs typeface="Calibri"/>
                <a:sym typeface="Calibri"/>
              </a:rPr>
              <a:t>SPARQL</a:t>
            </a:r>
            <a:r>
              <a:rPr lang="en-US" sz="2400" b="0" i="0" u="none" strike="noStrike" cap="none">
                <a:solidFill>
                  <a:schemeClr val="dk1"/>
                </a:solidFill>
                <a:latin typeface="Calibri"/>
                <a:ea typeface="Calibri"/>
                <a:cs typeface="Calibri"/>
                <a:sym typeface="Calibri"/>
              </a:rPr>
              <a:t> (external) to</a:t>
            </a:r>
            <a:r>
              <a:rPr lang="en-US" sz="2400" b="1" i="0" u="none" strike="noStrike" cap="none">
                <a:solidFill>
                  <a:schemeClr val="dk1"/>
                </a:solidFill>
                <a:latin typeface="Calibri"/>
                <a:ea typeface="Calibri"/>
                <a:cs typeface="Calibri"/>
                <a:sym typeface="Calibri"/>
              </a:rPr>
              <a:t> SQL</a:t>
            </a:r>
            <a:r>
              <a:rPr lang="en-US" sz="2400" b="0" i="0" u="none" strike="noStrike" cap="none">
                <a:solidFill>
                  <a:schemeClr val="dk1"/>
                </a:solidFill>
                <a:latin typeface="Calibri"/>
                <a:ea typeface="Calibri"/>
                <a:cs typeface="Calibri"/>
                <a:sym typeface="Calibri"/>
              </a:rPr>
              <a:t> (internal) interface</a:t>
            </a:r>
            <a:endParaRPr/>
          </a:p>
          <a:p>
            <a:pPr marL="1219170" marR="0" lvl="1" indent="-347120" algn="l" rtl="0">
              <a:lnSpc>
                <a:spcPct val="90000"/>
              </a:lnSpc>
              <a:spcBef>
                <a:spcPts val="0"/>
              </a:spcBef>
              <a:spcAft>
                <a:spcPts val="0"/>
              </a:spcAft>
              <a:buClr>
                <a:schemeClr val="accent6"/>
              </a:buClr>
              <a:buSzPts val="2000"/>
              <a:buFont typeface="Noto Sans Symbols"/>
              <a:buNone/>
            </a:pPr>
            <a:endParaRPr sz="2400" b="0" i="0" u="none" strike="noStrike" cap="none">
              <a:solidFill>
                <a:schemeClr val="dk1"/>
              </a:solidFill>
              <a:latin typeface="Calibri"/>
              <a:ea typeface="Calibri"/>
              <a:cs typeface="Calibri"/>
              <a:sym typeface="Calibri"/>
            </a:endParaRPr>
          </a:p>
          <a:p>
            <a:pPr marL="609585" marR="0" lvl="0" indent="-474120" algn="l" rtl="0">
              <a:lnSpc>
                <a:spcPct val="90000"/>
              </a:lnSpc>
              <a:spcBef>
                <a:spcPts val="0"/>
              </a:spcBef>
              <a:spcAft>
                <a:spcPts val="0"/>
              </a:spcAft>
              <a:buClr>
                <a:schemeClr val="accent6"/>
              </a:buClr>
              <a:buSzPts val="2000"/>
              <a:buFont typeface="Courier New"/>
              <a:buChar char="o"/>
            </a:pPr>
            <a:r>
              <a:rPr lang="en-US" sz="2667" b="0" i="0" u="none" strike="noStrike" cap="none">
                <a:solidFill>
                  <a:schemeClr val="dk1"/>
                </a:solidFill>
                <a:latin typeface="Calibri"/>
                <a:ea typeface="Calibri"/>
                <a:cs typeface="Calibri"/>
                <a:sym typeface="Calibri"/>
              </a:rPr>
              <a:t>GUIs:</a:t>
            </a:r>
            <a:endParaRPr sz="2667" b="0" i="0" u="none" strike="noStrike" cap="none">
              <a:solidFill>
                <a:schemeClr val="dk1"/>
              </a:solidFill>
              <a:latin typeface="Calibri"/>
              <a:ea typeface="Calibri"/>
              <a:cs typeface="Calibri"/>
              <a:sym typeface="Calibri"/>
            </a:endParaRPr>
          </a:p>
          <a:p>
            <a:pPr marL="1219170" marR="0" lvl="1" indent="-474120" algn="l" rtl="0">
              <a:lnSpc>
                <a:spcPct val="90000"/>
              </a:lnSpc>
              <a:spcBef>
                <a:spcPts val="0"/>
              </a:spcBef>
              <a:spcAft>
                <a:spcPts val="0"/>
              </a:spcAft>
              <a:buClr>
                <a:schemeClr val="accent6"/>
              </a:buClr>
              <a:buSzPts val="2000"/>
              <a:buFont typeface="Noto Sans Symbols"/>
              <a:buChar char="▪"/>
            </a:pPr>
            <a:r>
              <a:rPr lang="en-US" sz="2400" b="0" i="0" u="sng" strike="noStrike" cap="none">
                <a:solidFill>
                  <a:schemeClr val="dk1"/>
                </a:solidFill>
                <a:latin typeface="Calibri"/>
                <a:ea typeface="Calibri"/>
                <a:cs typeface="Calibri"/>
                <a:sym typeface="Calibri"/>
              </a:rPr>
              <a:t>Mappings UI:</a:t>
            </a:r>
            <a:r>
              <a:rPr lang="en-US" sz="2400" b="0" i="0" u="none" strike="noStrike" cap="none">
                <a:solidFill>
                  <a:schemeClr val="dk1"/>
                </a:solidFill>
                <a:latin typeface="Calibri"/>
                <a:ea typeface="Calibri"/>
                <a:cs typeface="Calibri"/>
                <a:sym typeface="Calibri"/>
              </a:rPr>
              <a:t> extracting and mapping data attributes to ontology terms </a:t>
            </a:r>
            <a:endParaRPr sz="2400" b="0" i="0" u="none" strike="noStrike" cap="none">
              <a:solidFill>
                <a:schemeClr val="dk1"/>
              </a:solidFill>
              <a:latin typeface="Calibri"/>
              <a:ea typeface="Calibri"/>
              <a:cs typeface="Calibri"/>
              <a:sym typeface="Calibri"/>
            </a:endParaRPr>
          </a:p>
          <a:p>
            <a:pPr marL="1219170" marR="0" lvl="1" indent="-474120" algn="l" rtl="0">
              <a:lnSpc>
                <a:spcPct val="90000"/>
              </a:lnSpc>
              <a:spcBef>
                <a:spcPts val="0"/>
              </a:spcBef>
              <a:spcAft>
                <a:spcPts val="0"/>
              </a:spcAft>
              <a:buClr>
                <a:schemeClr val="accent6"/>
              </a:buClr>
              <a:buSzPts val="2000"/>
              <a:buFont typeface="Noto Sans Symbols"/>
              <a:buChar char="▪"/>
            </a:pPr>
            <a:r>
              <a:rPr lang="en-US" sz="2400" b="0" i="0" u="sng" strike="noStrike" cap="none">
                <a:solidFill>
                  <a:schemeClr val="dk1"/>
                </a:solidFill>
                <a:latin typeface="Calibri"/>
                <a:ea typeface="Calibri"/>
                <a:cs typeface="Calibri"/>
                <a:sym typeface="Calibri"/>
              </a:rPr>
              <a:t>Query UI:</a:t>
            </a:r>
            <a:r>
              <a:rPr lang="en-US" sz="2400" b="0" i="0" u="none" strike="noStrike" cap="none">
                <a:solidFill>
                  <a:schemeClr val="dk1"/>
                </a:solidFill>
                <a:latin typeface="Calibri"/>
                <a:ea typeface="Calibri"/>
                <a:cs typeface="Calibri"/>
                <a:sym typeface="Calibri"/>
              </a:rPr>
              <a:t> visual SPARQL builder (autosuggests predicates from data)</a:t>
            </a:r>
            <a:endParaRPr/>
          </a:p>
          <a:p>
            <a:pPr marL="1219170" marR="0" lvl="1" indent="-347120" algn="l" rtl="0">
              <a:lnSpc>
                <a:spcPct val="90000"/>
              </a:lnSpc>
              <a:spcBef>
                <a:spcPts val="0"/>
              </a:spcBef>
              <a:spcAft>
                <a:spcPts val="0"/>
              </a:spcAft>
              <a:buClr>
                <a:schemeClr val="accent6"/>
              </a:buClr>
              <a:buSzPts val="2000"/>
              <a:buFont typeface="Noto Sans Symbols"/>
              <a:buNone/>
            </a:pPr>
            <a:endParaRPr sz="2400" b="0" i="0" u="sng" strike="noStrike" cap="none">
              <a:solidFill>
                <a:schemeClr val="hlink"/>
              </a:solidFill>
              <a:latin typeface="Calibri"/>
              <a:ea typeface="Calibri"/>
              <a:cs typeface="Calibri"/>
              <a:sym typeface="Calibri"/>
              <a:hlinkClick r:id="rId3"/>
            </a:endParaRPr>
          </a:p>
          <a:p>
            <a:pPr marL="745048" marR="0" lvl="1" indent="0" algn="l" rtl="0">
              <a:lnSpc>
                <a:spcPct val="90000"/>
              </a:lnSpc>
              <a:spcBef>
                <a:spcPts val="0"/>
              </a:spcBef>
              <a:spcAft>
                <a:spcPts val="0"/>
              </a:spcAft>
              <a:buClr>
                <a:schemeClr val="accent6"/>
              </a:buClr>
              <a:buSzPts val="2000"/>
              <a:buFont typeface="Arial"/>
              <a:buNone/>
            </a:pPr>
            <a:r>
              <a:rPr lang="en-US" sz="2400" b="0" i="0" u="sng" strike="noStrike" cap="none">
                <a:solidFill>
                  <a:schemeClr val="hlink"/>
                </a:solidFill>
                <a:latin typeface="Calibri"/>
                <a:ea typeface="Calibri"/>
                <a:cs typeface="Calibri"/>
                <a:sym typeface="Calibri"/>
                <a:hlinkClick r:id="rId3"/>
              </a:rPr>
              <a:t>https://github.com/EIS-Bonn/Squerall</a:t>
            </a:r>
            <a:endParaRPr sz="2400" b="0" i="0" u="none" strike="noStrike" cap="none">
              <a:solidFill>
                <a:schemeClr val="dk1"/>
              </a:solidFill>
              <a:latin typeface="Calibri"/>
              <a:ea typeface="Calibri"/>
              <a:cs typeface="Calibri"/>
              <a:sym typeface="Calibri"/>
            </a:endParaRPr>
          </a:p>
        </p:txBody>
      </p:sp>
      <p:sp>
        <p:nvSpPr>
          <p:cNvPr id="317" name="Google Shape;317;p31"/>
          <p:cNvSpPr txBox="1">
            <a:spLocks noGrp="1"/>
          </p:cNvSpPr>
          <p:nvPr>
            <p:ph type="sldNum" idx="12"/>
          </p:nvPr>
        </p:nvSpPr>
        <p:spPr>
          <a:xfrm>
            <a:off x="8610600" y="6356350"/>
            <a:ext cx="2743200" cy="365125"/>
          </a:xfrm>
          <a:prstGeom prst="rect">
            <a:avLst/>
          </a:prstGeom>
          <a:noFill/>
          <a:ln>
            <a:noFill/>
          </a:ln>
        </p:spPr>
        <p:txBody>
          <a:bodyPr spcFirstLastPara="1" wrap="square" lIns="121900" tIns="60925" rIns="121900" bIns="60925" anchor="ctr" anchorCtr="0">
            <a:noAutofit/>
          </a:bodyPr>
          <a:lstStyle/>
          <a:p>
            <a:pPr marL="0" marR="0" lvl="0" indent="0" algn="r" rtl="0">
              <a:spcBef>
                <a:spcPts val="0"/>
              </a:spcBef>
              <a:spcAft>
                <a:spcPts val="0"/>
              </a:spcAft>
              <a:buNone/>
            </a:pPr>
            <a:fld id="{00000000-1234-1234-1234-123412341234}" type="slidenum">
              <a:rPr lang="en-US" sz="1200">
                <a:solidFill>
                  <a:srgbClr val="888888"/>
                </a:solidFill>
                <a:latin typeface="Calibri"/>
                <a:ea typeface="Calibri"/>
                <a:cs typeface="Calibri"/>
                <a:sym typeface="Calibri"/>
              </a:rPr>
              <a:t>19</a:t>
            </a:fld>
            <a:endParaRPr sz="1200">
              <a:solidFill>
                <a:srgbClr val="888888"/>
              </a:solidFill>
              <a:latin typeface="Calibri"/>
              <a:ea typeface="Calibri"/>
              <a:cs typeface="Calibri"/>
              <a:sym typeface="Calibri"/>
            </a:endParaRPr>
          </a:p>
        </p:txBody>
      </p:sp>
      <p:pic>
        <p:nvPicPr>
          <p:cNvPr id="318" name="Google Shape;318;p31" descr="Quickly post gists to &lt;strong&gt;GitHub&lt;/strong&gt; Enterprise and &lt;strong&gt;github&lt;/strong&gt;.com ..."/>
          <p:cNvPicPr preferRelativeResize="0"/>
          <p:nvPr/>
        </p:nvPicPr>
        <p:blipFill rotWithShape="1">
          <a:blip r:embed="rId4">
            <a:alphaModFix/>
          </a:blip>
          <a:srcRect/>
          <a:stretch/>
        </p:blipFill>
        <p:spPr>
          <a:xfrm>
            <a:off x="6221273" y="5031438"/>
            <a:ext cx="630380" cy="630380"/>
          </a:xfrm>
          <a:prstGeom prst="rect">
            <a:avLst/>
          </a:prstGeom>
          <a:noFill/>
          <a:ln>
            <a:noFill/>
          </a:ln>
        </p:spPr>
      </p:pic>
      <p:pic>
        <p:nvPicPr>
          <p:cNvPr id="319" name="Google Shape;319;p31"/>
          <p:cNvPicPr preferRelativeResize="0"/>
          <p:nvPr/>
        </p:nvPicPr>
        <p:blipFill rotWithShape="1">
          <a:blip r:embed="rId5">
            <a:alphaModFix/>
          </a:blip>
          <a:srcRect/>
          <a:stretch/>
        </p:blipFill>
        <p:spPr>
          <a:xfrm>
            <a:off x="9524750" y="6243946"/>
            <a:ext cx="2053418" cy="589932"/>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4400"/>
              <a:buFont typeface="Calibri"/>
              <a:buNone/>
            </a:pPr>
            <a:r>
              <a:rPr lang="en-US" sz="4400" b="0" i="0" u="none" strike="noStrike" cap="none">
                <a:solidFill>
                  <a:schemeClr val="dk1"/>
                </a:solidFill>
                <a:latin typeface="Calibri"/>
                <a:ea typeface="Calibri"/>
                <a:cs typeface="Calibri"/>
                <a:sym typeface="Calibri"/>
              </a:rPr>
              <a:t>Our pilots</a:t>
            </a:r>
            <a:endParaRPr sz="4400" b="0" i="0" u="none" strike="noStrike" cap="none">
              <a:solidFill>
                <a:schemeClr val="dk1"/>
              </a:solidFill>
              <a:latin typeface="Calibri"/>
              <a:ea typeface="Calibri"/>
              <a:cs typeface="Calibri"/>
              <a:sym typeface="Calibri"/>
            </a:endParaRPr>
          </a:p>
        </p:txBody>
      </p:sp>
      <p:pic>
        <p:nvPicPr>
          <p:cNvPr id="97" name="Google Shape;97;p14"/>
          <p:cNvPicPr preferRelativeResize="0"/>
          <p:nvPr/>
        </p:nvPicPr>
        <p:blipFill rotWithShape="1">
          <a:blip r:embed="rId3">
            <a:alphaModFix/>
          </a:blip>
          <a:srcRect/>
          <a:stretch/>
        </p:blipFill>
        <p:spPr>
          <a:xfrm rot="-2133512">
            <a:off x="619433" y="688693"/>
            <a:ext cx="10058400" cy="5170646"/>
          </a:xfrm>
          <a:prstGeom prst="rect">
            <a:avLst/>
          </a:prstGeom>
          <a:noFill/>
          <a:ln>
            <a:noFill/>
          </a:ln>
        </p:spPr>
      </p:pic>
      <p:pic>
        <p:nvPicPr>
          <p:cNvPr id="98" name="Google Shape;98;p14"/>
          <p:cNvPicPr preferRelativeResize="0"/>
          <p:nvPr/>
        </p:nvPicPr>
        <p:blipFill rotWithShape="1">
          <a:blip r:embed="rId4">
            <a:alphaModFix/>
          </a:blip>
          <a:srcRect/>
          <a:stretch/>
        </p:blipFill>
        <p:spPr>
          <a:xfrm>
            <a:off x="3428330" y="372217"/>
            <a:ext cx="10058400" cy="4624069"/>
          </a:xfrm>
          <a:prstGeom prst="rect">
            <a:avLst/>
          </a:prstGeom>
          <a:noFill/>
          <a:ln>
            <a:noFill/>
          </a:ln>
        </p:spPr>
      </p:pic>
      <p:pic>
        <p:nvPicPr>
          <p:cNvPr id="99" name="Google Shape;99;p14"/>
          <p:cNvPicPr preferRelativeResize="0"/>
          <p:nvPr/>
        </p:nvPicPr>
        <p:blipFill rotWithShape="1">
          <a:blip r:embed="rId5">
            <a:alphaModFix/>
          </a:blip>
          <a:srcRect/>
          <a:stretch/>
        </p:blipFill>
        <p:spPr>
          <a:xfrm rot="1610357">
            <a:off x="6199654" y="1069257"/>
            <a:ext cx="8553236" cy="68580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Google Shape;324;p32"/>
          <p:cNvSpPr txBox="1">
            <a:spLocks noGrp="1"/>
          </p:cNvSpPr>
          <p:nvPr>
            <p:ph type="title"/>
          </p:nvPr>
        </p:nvSpPr>
        <p:spPr>
          <a:xfrm>
            <a:off x="434340" y="365125"/>
            <a:ext cx="11209020" cy="1325563"/>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dk1"/>
              </a:buClr>
              <a:buSzPts val="4400"/>
              <a:buFont typeface="Calibri"/>
              <a:buNone/>
            </a:pPr>
            <a:r>
              <a:rPr lang="en-US" sz="4400" b="0" i="0" u="none" strike="noStrike" cap="none">
                <a:solidFill>
                  <a:schemeClr val="dk1"/>
                </a:solidFill>
                <a:latin typeface="Calibri"/>
                <a:ea typeface="Calibri"/>
                <a:cs typeface="Calibri"/>
                <a:sym typeface="Calibri"/>
              </a:rPr>
              <a:t>Required human effort should reduce over time</a:t>
            </a:r>
            <a:endParaRPr sz="4400" b="0" i="0" u="none" strike="noStrike" cap="none">
              <a:solidFill>
                <a:schemeClr val="dk1"/>
              </a:solidFill>
              <a:latin typeface="Calibri"/>
              <a:ea typeface="Calibri"/>
              <a:cs typeface="Calibri"/>
              <a:sym typeface="Calibri"/>
            </a:endParaRPr>
          </a:p>
        </p:txBody>
      </p:sp>
      <p:pic>
        <p:nvPicPr>
          <p:cNvPr id="325" name="Google Shape;325;p32"/>
          <p:cNvPicPr preferRelativeResize="0"/>
          <p:nvPr/>
        </p:nvPicPr>
        <p:blipFill rotWithShape="1">
          <a:blip r:embed="rId3">
            <a:alphaModFix/>
          </a:blip>
          <a:srcRect/>
          <a:stretch/>
        </p:blipFill>
        <p:spPr>
          <a:xfrm>
            <a:off x="2388255" y="1502092"/>
            <a:ext cx="7415490" cy="5188268"/>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pic>
        <p:nvPicPr>
          <p:cNvPr id="330" name="Google Shape;330;p33"/>
          <p:cNvPicPr preferRelativeResize="0"/>
          <p:nvPr/>
        </p:nvPicPr>
        <p:blipFill rotWithShape="1">
          <a:blip r:embed="rId3">
            <a:alphaModFix/>
          </a:blip>
          <a:srcRect/>
          <a:stretch/>
        </p:blipFill>
        <p:spPr>
          <a:xfrm>
            <a:off x="1395470" y="0"/>
            <a:ext cx="9401060" cy="6858000"/>
          </a:xfrm>
          <a:prstGeom prst="rect">
            <a:avLst/>
          </a:prstGeom>
          <a:noFill/>
          <a:ln>
            <a:noFill/>
          </a:ln>
        </p:spPr>
      </p:pic>
      <p:sp>
        <p:nvSpPr>
          <p:cNvPr id="331" name="Google Shape;331;p33"/>
          <p:cNvSpPr txBox="1"/>
          <p:nvPr/>
        </p:nvSpPr>
        <p:spPr>
          <a:xfrm rot="-5400000">
            <a:off x="7910336" y="3244334"/>
            <a:ext cx="6141720"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chemeClr val="dk1"/>
                </a:solidFill>
                <a:latin typeface="Calibri"/>
                <a:ea typeface="Calibri"/>
                <a:cs typeface="Calibri"/>
                <a:sym typeface="Calibri"/>
              </a:rPr>
              <a:t>Balancar by </a:t>
            </a:r>
            <a:r>
              <a:rPr lang="en-US" sz="1800" b="1" u="sng">
                <a:solidFill>
                  <a:schemeClr val="hlink"/>
                </a:solidFill>
                <a:latin typeface="Calibri"/>
                <a:ea typeface="Calibri"/>
                <a:cs typeface="Calibri"/>
                <a:sym typeface="Calibri"/>
                <a:hlinkClick r:id="rId4"/>
              </a:rPr>
              <a:t>erp_wyatt</a:t>
            </a:r>
            <a:r>
              <a:rPr lang="en-US" sz="1800">
                <a:solidFill>
                  <a:schemeClr val="dk1"/>
                </a:solidFill>
                <a:latin typeface="Calibri"/>
                <a:ea typeface="Calibri"/>
                <a:cs typeface="Calibri"/>
                <a:sym typeface="Calibri"/>
              </a:rPr>
              <a:t> </a:t>
            </a:r>
            <a:r>
              <a:rPr lang="en-US" sz="1800" u="sng">
                <a:solidFill>
                  <a:schemeClr val="hlink"/>
                </a:solidFill>
                <a:latin typeface="Calibri"/>
                <a:ea typeface="Calibri"/>
                <a:cs typeface="Calibri"/>
                <a:sym typeface="Calibri"/>
                <a:hlinkClick r:id="rId5"/>
              </a:rPr>
              <a:t>https://flic.kr/p/22gq93o</a:t>
            </a:r>
            <a:r>
              <a:rPr lang="en-US" sz="1800">
                <a:solidFill>
                  <a:schemeClr val="dk1"/>
                </a:solidFill>
                <a:latin typeface="Calibri"/>
                <a:ea typeface="Calibri"/>
                <a:cs typeface="Calibri"/>
                <a:sym typeface="Calibri"/>
              </a:rPr>
              <a:t> cc-by-nc-nd</a:t>
            </a:r>
            <a:endParaRPr sz="1800">
              <a:solidFill>
                <a:schemeClr val="dk1"/>
              </a:solidFill>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Google Shape;336;p3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4400"/>
              <a:buFont typeface="Calibri"/>
              <a:buNone/>
            </a:pPr>
            <a:r>
              <a:rPr lang="en-US" sz="4400" b="0" i="0" u="none" strike="noStrike" cap="none">
                <a:solidFill>
                  <a:schemeClr val="dk1"/>
                </a:solidFill>
                <a:latin typeface="Calibri"/>
                <a:ea typeface="Calibri"/>
                <a:cs typeface="Calibri"/>
                <a:sym typeface="Calibri"/>
              </a:rPr>
              <a:t>It’s not science fiction</a:t>
            </a:r>
            <a:endParaRPr sz="4400" b="0" i="0" u="none" strike="noStrike" cap="none">
              <a:solidFill>
                <a:schemeClr val="dk1"/>
              </a:solidFill>
              <a:latin typeface="Calibri"/>
              <a:ea typeface="Calibri"/>
              <a:cs typeface="Calibri"/>
              <a:sym typeface="Calibri"/>
            </a:endParaRPr>
          </a:p>
        </p:txBody>
      </p:sp>
      <p:sp>
        <p:nvSpPr>
          <p:cNvPr id="337" name="Google Shape;337;p34"/>
          <p:cNvSpPr txBox="1">
            <a:spLocks noGrp="1"/>
          </p:cNvSpPr>
          <p:nvPr>
            <p:ph type="body" idx="1"/>
          </p:nvPr>
        </p:nvSpPr>
        <p:spPr>
          <a:xfrm>
            <a:off x="838200" y="1825625"/>
            <a:ext cx="5501640" cy="2182495"/>
          </a:xfrm>
          <a:prstGeom prst="rect">
            <a:avLst/>
          </a:prstGeom>
          <a:noFill/>
          <a:ln>
            <a:noFill/>
          </a:ln>
        </p:spPr>
        <p:txBody>
          <a:bodyPr spcFirstLastPara="1" wrap="square" lIns="91425" tIns="45700" rIns="91425" bIns="45700" anchor="t" anchorCtr="0">
            <a:noAutofit/>
          </a:bodyPr>
          <a:lstStyle/>
          <a:p>
            <a:pPr marL="228600" marR="0" lvl="0" indent="-228600" algn="l" rtl="0">
              <a:lnSpc>
                <a:spcPct val="90000"/>
              </a:lnSpc>
              <a:spcBef>
                <a:spcPts val="0"/>
              </a:spcBef>
              <a:spcAft>
                <a:spcPts val="0"/>
              </a:spcAft>
              <a:buClr>
                <a:schemeClr val="dk1"/>
              </a:buClr>
              <a:buSzPts val="2800"/>
              <a:buFont typeface="Arial"/>
              <a:buChar char="•"/>
            </a:pPr>
            <a:r>
              <a:rPr lang="en-US" sz="2800" b="0" i="0" u="none" strike="noStrike" cap="none">
                <a:solidFill>
                  <a:schemeClr val="dk1"/>
                </a:solidFill>
                <a:latin typeface="Calibri"/>
                <a:ea typeface="Calibri"/>
                <a:cs typeface="Calibri"/>
                <a:sym typeface="Calibri"/>
              </a:rPr>
              <a:t>Human-developed ontologies</a:t>
            </a:r>
            <a:endParaRPr/>
          </a:p>
          <a:p>
            <a:pPr marL="228600" marR="0" lvl="0" indent="-228600" algn="l" rtl="0">
              <a:lnSpc>
                <a:spcPct val="90000"/>
              </a:lnSpc>
              <a:spcBef>
                <a:spcPts val="1000"/>
              </a:spcBef>
              <a:spcAft>
                <a:spcPts val="0"/>
              </a:spcAft>
              <a:buClr>
                <a:schemeClr val="dk1"/>
              </a:buClr>
              <a:buSzPts val="2800"/>
              <a:buFont typeface="Arial"/>
              <a:buChar char="•"/>
            </a:pPr>
            <a:r>
              <a:rPr lang="en-US" sz="2800" b="0" i="0" u="none" strike="noStrike" cap="none">
                <a:solidFill>
                  <a:schemeClr val="dk1"/>
                </a:solidFill>
                <a:latin typeface="Calibri"/>
                <a:ea typeface="Calibri"/>
                <a:cs typeface="Calibri"/>
                <a:sym typeface="Calibri"/>
              </a:rPr>
              <a:t>Machine learning/Web crawling</a:t>
            </a:r>
            <a:endParaRPr/>
          </a:p>
          <a:p>
            <a:pPr marL="228600" marR="0" lvl="0" indent="-228600" algn="l" rtl="0">
              <a:lnSpc>
                <a:spcPct val="90000"/>
              </a:lnSpc>
              <a:spcBef>
                <a:spcPts val="1000"/>
              </a:spcBef>
              <a:spcAft>
                <a:spcPts val="0"/>
              </a:spcAft>
              <a:buClr>
                <a:schemeClr val="dk1"/>
              </a:buClr>
              <a:buSzPts val="2800"/>
              <a:buFont typeface="Arial"/>
              <a:buChar char="•"/>
            </a:pPr>
            <a:r>
              <a:rPr lang="en-US" sz="2800" b="0" i="0" u="none" strike="noStrike" cap="none">
                <a:solidFill>
                  <a:schemeClr val="dk1"/>
                </a:solidFill>
                <a:latin typeface="Calibri"/>
                <a:ea typeface="Calibri"/>
                <a:cs typeface="Calibri"/>
                <a:sym typeface="Calibri"/>
              </a:rPr>
              <a:t>Proven query mediation</a:t>
            </a:r>
            <a:endParaRPr/>
          </a:p>
          <a:p>
            <a:pPr marL="228600" marR="0" lvl="0" indent="-228600" algn="l" rtl="0">
              <a:lnSpc>
                <a:spcPct val="90000"/>
              </a:lnSpc>
              <a:spcBef>
                <a:spcPts val="1000"/>
              </a:spcBef>
              <a:spcAft>
                <a:spcPts val="0"/>
              </a:spcAft>
              <a:buClr>
                <a:schemeClr val="dk1"/>
              </a:buClr>
              <a:buSzPts val="2800"/>
              <a:buFont typeface="Arial"/>
              <a:buChar char="•"/>
            </a:pPr>
            <a:r>
              <a:rPr lang="en-US" sz="2800" b="0" i="0" u="none" strike="noStrike" cap="none">
                <a:solidFill>
                  <a:schemeClr val="dk1"/>
                </a:solidFill>
                <a:latin typeface="Calibri"/>
                <a:ea typeface="Calibri"/>
                <a:cs typeface="Calibri"/>
                <a:sym typeface="Calibri"/>
              </a:rPr>
              <a:t>Good API design</a:t>
            </a:r>
            <a:endParaRPr sz="2800" b="0" i="0" u="none" strike="noStrike" cap="none">
              <a:solidFill>
                <a:schemeClr val="dk1"/>
              </a:solidFill>
              <a:latin typeface="Calibri"/>
              <a:ea typeface="Calibri"/>
              <a:cs typeface="Calibri"/>
              <a:sym typeface="Calibri"/>
            </a:endParaRPr>
          </a:p>
        </p:txBody>
      </p:sp>
      <p:grpSp>
        <p:nvGrpSpPr>
          <p:cNvPr id="338" name="Google Shape;338;p34"/>
          <p:cNvGrpSpPr/>
          <p:nvPr/>
        </p:nvGrpSpPr>
        <p:grpSpPr>
          <a:xfrm>
            <a:off x="2804160" y="2948940"/>
            <a:ext cx="8549640" cy="3798570"/>
            <a:chOff x="2804160" y="2948940"/>
            <a:chExt cx="8549640" cy="3798570"/>
          </a:xfrm>
        </p:grpSpPr>
        <p:pic>
          <p:nvPicPr>
            <p:cNvPr id="339" name="Google Shape;339;p34"/>
            <p:cNvPicPr preferRelativeResize="0"/>
            <p:nvPr/>
          </p:nvPicPr>
          <p:blipFill rotWithShape="1">
            <a:blip r:embed="rId3">
              <a:alphaModFix/>
            </a:blip>
            <a:srcRect/>
            <a:stretch/>
          </p:blipFill>
          <p:spPr>
            <a:xfrm>
              <a:off x="6289040" y="2948940"/>
              <a:ext cx="5064760" cy="3798570"/>
            </a:xfrm>
            <a:prstGeom prst="rect">
              <a:avLst/>
            </a:prstGeom>
            <a:noFill/>
            <a:ln>
              <a:noFill/>
            </a:ln>
          </p:spPr>
        </p:pic>
        <p:sp>
          <p:nvSpPr>
            <p:cNvPr id="340" name="Google Shape;340;p34"/>
            <p:cNvSpPr txBox="1"/>
            <p:nvPr/>
          </p:nvSpPr>
          <p:spPr>
            <a:xfrm>
              <a:off x="2804160" y="5265420"/>
              <a:ext cx="3291840" cy="646331"/>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US" sz="3600">
                  <a:solidFill>
                    <a:schemeClr val="dk1"/>
                  </a:solidFill>
                  <a:latin typeface="Calibri"/>
                  <a:ea typeface="Calibri"/>
                  <a:cs typeface="Calibri"/>
                  <a:sym typeface="Calibri"/>
                </a:rPr>
                <a:t>…it’s the plinth</a:t>
              </a:r>
              <a:endParaRPr sz="3600">
                <a:solidFill>
                  <a:schemeClr val="dk1"/>
                </a:solidFill>
                <a:latin typeface="Calibri"/>
                <a:ea typeface="Calibri"/>
                <a:cs typeface="Calibri"/>
                <a:sym typeface="Calibri"/>
              </a:endParaRPr>
            </a:p>
          </p:txBody>
        </p:sp>
      </p:grpSp>
    </p:spTree>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1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4400"/>
              <a:buFont typeface="Calibri"/>
              <a:buNone/>
            </a:pPr>
            <a:r>
              <a:rPr lang="en-US" sz="4400" b="0" i="0" u="none" strike="noStrike" cap="none">
                <a:solidFill>
                  <a:schemeClr val="dk1"/>
                </a:solidFill>
                <a:latin typeface="Calibri"/>
                <a:ea typeface="Calibri"/>
                <a:cs typeface="Calibri"/>
                <a:sym typeface="Calibri"/>
              </a:rPr>
              <a:t>Our pilots</a:t>
            </a:r>
            <a:endParaRPr sz="4400" b="0" i="0" u="none" strike="noStrike" cap="none">
              <a:solidFill>
                <a:schemeClr val="dk1"/>
              </a:solidFill>
              <a:latin typeface="Calibri"/>
              <a:ea typeface="Calibri"/>
              <a:cs typeface="Calibri"/>
              <a:sym typeface="Calibri"/>
            </a:endParaRPr>
          </a:p>
        </p:txBody>
      </p:sp>
      <p:sp>
        <p:nvSpPr>
          <p:cNvPr id="105" name="Google Shape;105;p1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p>
            <a:pPr marL="228600" marR="0" lvl="0" indent="-228600" algn="l" rtl="0">
              <a:lnSpc>
                <a:spcPct val="90000"/>
              </a:lnSpc>
              <a:spcBef>
                <a:spcPts val="0"/>
              </a:spcBef>
              <a:spcAft>
                <a:spcPts val="0"/>
              </a:spcAft>
              <a:buClr>
                <a:schemeClr val="dk1"/>
              </a:buClr>
              <a:buSzPts val="2800"/>
              <a:buFont typeface="Arial"/>
              <a:buChar char="•"/>
            </a:pPr>
            <a:r>
              <a:rPr lang="en-US" sz="2800" b="0" i="0" u="none" strike="noStrike" cap="none">
                <a:solidFill>
                  <a:schemeClr val="dk1"/>
                </a:solidFill>
                <a:latin typeface="Calibri"/>
                <a:ea typeface="Calibri"/>
                <a:cs typeface="Calibri"/>
                <a:sym typeface="Calibri"/>
              </a:rPr>
              <a:t>Already exist</a:t>
            </a:r>
            <a:endParaRPr/>
          </a:p>
          <a:p>
            <a:pPr marL="228600" marR="0" lvl="0" indent="-228600" algn="l" rtl="0">
              <a:lnSpc>
                <a:spcPct val="90000"/>
              </a:lnSpc>
              <a:spcBef>
                <a:spcPts val="1000"/>
              </a:spcBef>
              <a:spcAft>
                <a:spcPts val="0"/>
              </a:spcAft>
              <a:buClr>
                <a:schemeClr val="dk1"/>
              </a:buClr>
              <a:buSzPts val="2800"/>
              <a:buFont typeface="Arial"/>
              <a:buChar char="•"/>
            </a:pPr>
            <a:r>
              <a:rPr lang="en-US" sz="2800" b="0" i="0" u="none" strike="noStrike" cap="none">
                <a:solidFill>
                  <a:schemeClr val="dk1"/>
                </a:solidFill>
                <a:latin typeface="Calibri"/>
                <a:ea typeface="Calibri"/>
                <a:cs typeface="Calibri"/>
                <a:sym typeface="Calibri"/>
              </a:rPr>
              <a:t>Have established systems and methods of working</a:t>
            </a:r>
            <a:endParaRPr/>
          </a:p>
          <a:p>
            <a:pPr marL="228600" marR="0" lvl="0" indent="-228600" algn="l" rtl="0">
              <a:lnSpc>
                <a:spcPct val="90000"/>
              </a:lnSpc>
              <a:spcBef>
                <a:spcPts val="1000"/>
              </a:spcBef>
              <a:spcAft>
                <a:spcPts val="0"/>
              </a:spcAft>
              <a:buClr>
                <a:schemeClr val="dk1"/>
              </a:buClr>
              <a:buSzPts val="2800"/>
              <a:buFont typeface="Arial"/>
              <a:buChar char="•"/>
            </a:pPr>
            <a:r>
              <a:rPr lang="en-US" sz="2800" b="0" i="0" u="none" strike="noStrike" cap="none">
                <a:solidFill>
                  <a:schemeClr val="dk1"/>
                </a:solidFill>
                <a:latin typeface="Calibri"/>
                <a:ea typeface="Calibri"/>
                <a:cs typeface="Calibri"/>
                <a:sym typeface="Calibri"/>
              </a:rPr>
              <a:t>Have clearly defined tasks</a:t>
            </a:r>
            <a:endParaRPr/>
          </a:p>
          <a:p>
            <a:pPr marL="228600" marR="0" lvl="0" indent="-228600" algn="l" rtl="0">
              <a:lnSpc>
                <a:spcPct val="90000"/>
              </a:lnSpc>
              <a:spcBef>
                <a:spcPts val="1000"/>
              </a:spcBef>
              <a:spcAft>
                <a:spcPts val="0"/>
              </a:spcAft>
              <a:buClr>
                <a:schemeClr val="dk1"/>
              </a:buClr>
              <a:buSzPts val="2800"/>
              <a:buFont typeface="Arial"/>
              <a:buChar char="•"/>
            </a:pPr>
            <a:r>
              <a:rPr lang="en-US" sz="2800" b="0" i="0" u="none" strike="noStrike" cap="none">
                <a:solidFill>
                  <a:schemeClr val="dk1"/>
                </a:solidFill>
                <a:latin typeface="Calibri"/>
                <a:ea typeface="Calibri"/>
                <a:cs typeface="Calibri"/>
                <a:sym typeface="Calibri"/>
              </a:rPr>
              <a:t>Many outcomes are already achieved</a:t>
            </a:r>
            <a:endParaRPr sz="2800" b="0" i="0" u="none" strike="noStrike" cap="none">
              <a:solidFill>
                <a:schemeClr val="dk1"/>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1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4400"/>
              <a:buFont typeface="Calibri"/>
              <a:buNone/>
            </a:pPr>
            <a:r>
              <a:rPr lang="en-US" sz="4400" b="0" i="0" u="none" strike="noStrike" cap="none">
                <a:solidFill>
                  <a:schemeClr val="dk1"/>
                </a:solidFill>
                <a:latin typeface="Calibri"/>
                <a:ea typeface="Calibri"/>
                <a:cs typeface="Calibri"/>
                <a:sym typeface="Calibri"/>
              </a:rPr>
              <a:t>Globally…</a:t>
            </a:r>
            <a:endParaRPr sz="4400" b="0" i="0" u="none" strike="noStrike" cap="none">
              <a:solidFill>
                <a:schemeClr val="dk1"/>
              </a:solidFill>
              <a:latin typeface="Calibri"/>
              <a:ea typeface="Calibri"/>
              <a:cs typeface="Calibri"/>
              <a:sym typeface="Calibri"/>
            </a:endParaRPr>
          </a:p>
        </p:txBody>
      </p:sp>
      <p:pic>
        <p:nvPicPr>
          <p:cNvPr id="111" name="Google Shape;111;p16"/>
          <p:cNvPicPr preferRelativeResize="0"/>
          <p:nvPr/>
        </p:nvPicPr>
        <p:blipFill rotWithShape="1">
          <a:blip r:embed="rId3">
            <a:alphaModFix/>
          </a:blip>
          <a:srcRect/>
          <a:stretch/>
        </p:blipFill>
        <p:spPr>
          <a:xfrm>
            <a:off x="0" y="1823936"/>
            <a:ext cx="10058400" cy="2648355"/>
          </a:xfrm>
          <a:prstGeom prst="rect">
            <a:avLst/>
          </a:prstGeom>
          <a:noFill/>
          <a:ln>
            <a:noFill/>
          </a:ln>
        </p:spPr>
      </p:pic>
      <p:pic>
        <p:nvPicPr>
          <p:cNvPr id="112" name="Google Shape;112;p16"/>
          <p:cNvPicPr preferRelativeResize="0"/>
          <p:nvPr/>
        </p:nvPicPr>
        <p:blipFill rotWithShape="1">
          <a:blip r:embed="rId4">
            <a:alphaModFix/>
          </a:blip>
          <a:srcRect/>
          <a:stretch/>
        </p:blipFill>
        <p:spPr>
          <a:xfrm rot="-1919978">
            <a:off x="-30412" y="2104749"/>
            <a:ext cx="9793931" cy="3124912"/>
          </a:xfrm>
          <a:prstGeom prst="rect">
            <a:avLst/>
          </a:prstGeom>
          <a:noFill/>
          <a:ln>
            <a:noFill/>
          </a:ln>
        </p:spPr>
      </p:pic>
      <p:pic>
        <p:nvPicPr>
          <p:cNvPr id="113" name="Google Shape;113;p16"/>
          <p:cNvPicPr preferRelativeResize="0"/>
          <p:nvPr/>
        </p:nvPicPr>
        <p:blipFill rotWithShape="1">
          <a:blip r:embed="rId5">
            <a:alphaModFix/>
          </a:blip>
          <a:srcRect/>
          <a:stretch/>
        </p:blipFill>
        <p:spPr>
          <a:xfrm rot="1199256">
            <a:off x="5688014" y="1168421"/>
            <a:ext cx="9222301" cy="5144672"/>
          </a:xfrm>
          <a:prstGeom prst="rect">
            <a:avLst/>
          </a:prstGeom>
          <a:noFill/>
          <a:ln>
            <a:noFill/>
          </a:ln>
        </p:spPr>
      </p:pic>
      <p:pic>
        <p:nvPicPr>
          <p:cNvPr id="114" name="Google Shape;114;p16"/>
          <p:cNvPicPr preferRelativeResize="0"/>
          <p:nvPr/>
        </p:nvPicPr>
        <p:blipFill rotWithShape="1">
          <a:blip r:embed="rId6">
            <a:alphaModFix/>
          </a:blip>
          <a:srcRect/>
          <a:stretch/>
        </p:blipFill>
        <p:spPr>
          <a:xfrm>
            <a:off x="305568" y="1228232"/>
            <a:ext cx="6384106" cy="2160777"/>
          </a:xfrm>
          <a:prstGeom prst="rect">
            <a:avLst/>
          </a:prstGeom>
          <a:noFill/>
          <a:ln>
            <a:noFill/>
          </a:ln>
        </p:spPr>
      </p:pic>
      <p:pic>
        <p:nvPicPr>
          <p:cNvPr id="115" name="Google Shape;115;p16"/>
          <p:cNvPicPr preferRelativeResize="0"/>
          <p:nvPr/>
        </p:nvPicPr>
        <p:blipFill rotWithShape="1">
          <a:blip r:embed="rId7">
            <a:alphaModFix/>
          </a:blip>
          <a:srcRect/>
          <a:stretch/>
        </p:blipFill>
        <p:spPr>
          <a:xfrm rot="1160945">
            <a:off x="3742980" y="590148"/>
            <a:ext cx="8033185" cy="3483526"/>
          </a:xfrm>
          <a:prstGeom prst="rect">
            <a:avLst/>
          </a:prstGeom>
          <a:noFill/>
          <a:ln>
            <a:noFill/>
          </a:ln>
        </p:spPr>
      </p:pic>
      <p:pic>
        <p:nvPicPr>
          <p:cNvPr id="116" name="Google Shape;116;p16"/>
          <p:cNvPicPr preferRelativeResize="0"/>
          <p:nvPr/>
        </p:nvPicPr>
        <p:blipFill rotWithShape="1">
          <a:blip r:embed="rId8">
            <a:alphaModFix/>
          </a:blip>
          <a:srcRect/>
          <a:stretch/>
        </p:blipFill>
        <p:spPr>
          <a:xfrm rot="-4215296">
            <a:off x="1003883" y="2226976"/>
            <a:ext cx="8073495" cy="3027561"/>
          </a:xfrm>
          <a:prstGeom prst="rect">
            <a:avLst/>
          </a:prstGeom>
          <a:noFill/>
          <a:ln>
            <a:noFill/>
          </a:ln>
        </p:spPr>
      </p:pic>
      <p:pic>
        <p:nvPicPr>
          <p:cNvPr id="117" name="Google Shape;117;p16"/>
          <p:cNvPicPr preferRelativeResize="0"/>
          <p:nvPr/>
        </p:nvPicPr>
        <p:blipFill rotWithShape="1">
          <a:blip r:embed="rId9">
            <a:alphaModFix/>
          </a:blip>
          <a:srcRect/>
          <a:stretch/>
        </p:blipFill>
        <p:spPr>
          <a:xfrm>
            <a:off x="2971088" y="2533446"/>
            <a:ext cx="6249824" cy="1791108"/>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1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4400"/>
              <a:buFont typeface="Calibri"/>
              <a:buNone/>
            </a:pPr>
            <a:endParaRPr sz="4400" b="0" i="0" u="none" strike="noStrike" cap="none">
              <a:solidFill>
                <a:schemeClr val="dk1"/>
              </a:solidFill>
              <a:latin typeface="Calibri"/>
              <a:ea typeface="Calibri"/>
              <a:cs typeface="Calibri"/>
              <a:sym typeface="Calibri"/>
            </a:endParaRPr>
          </a:p>
        </p:txBody>
      </p:sp>
      <p:pic>
        <p:nvPicPr>
          <p:cNvPr id="123" name="Google Shape;123;p17"/>
          <p:cNvPicPr preferRelativeResize="0">
            <a:picLocks noGrp="1"/>
          </p:cNvPicPr>
          <p:nvPr>
            <p:ph type="body" idx="1"/>
          </p:nvPr>
        </p:nvPicPr>
        <p:blipFill rotWithShape="1">
          <a:blip r:embed="rId3">
            <a:alphaModFix/>
          </a:blip>
          <a:srcRect/>
          <a:stretch/>
        </p:blipFill>
        <p:spPr>
          <a:xfrm>
            <a:off x="501446" y="63917"/>
            <a:ext cx="11176819" cy="7476681"/>
          </a:xfrm>
          <a:prstGeom prst="rect">
            <a:avLst/>
          </a:prstGeom>
          <a:noFill/>
          <a:ln>
            <a:noFill/>
          </a:ln>
        </p:spPr>
      </p:pic>
      <p:sp>
        <p:nvSpPr>
          <p:cNvPr id="124" name="Google Shape;124;p17"/>
          <p:cNvSpPr txBox="1"/>
          <p:nvPr/>
        </p:nvSpPr>
        <p:spPr>
          <a:xfrm rot="-5400000">
            <a:off x="8258178" y="3071681"/>
            <a:ext cx="7234084" cy="338554"/>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a:solidFill>
                  <a:schemeClr val="dk1"/>
                </a:solidFill>
                <a:latin typeface="Calibri"/>
                <a:ea typeface="Calibri"/>
                <a:cs typeface="Calibri"/>
                <a:sym typeface="Calibri"/>
              </a:rPr>
              <a:t>Time to relax by </a:t>
            </a:r>
            <a:r>
              <a:rPr lang="en-US" sz="1600" b="1" u="sng">
                <a:solidFill>
                  <a:schemeClr val="hlink"/>
                </a:solidFill>
                <a:latin typeface="Calibri"/>
                <a:ea typeface="Calibri"/>
                <a:cs typeface="Calibri"/>
                <a:sym typeface="Calibri"/>
                <a:hlinkClick r:id="rId4"/>
              </a:rPr>
              <a:t>Dimitar Nikolov</a:t>
            </a:r>
            <a:r>
              <a:rPr lang="en-US" sz="1600">
                <a:solidFill>
                  <a:schemeClr val="dk1"/>
                </a:solidFill>
                <a:latin typeface="Calibri"/>
                <a:ea typeface="Calibri"/>
                <a:cs typeface="Calibri"/>
                <a:sym typeface="Calibri"/>
              </a:rPr>
              <a:t> cc-by </a:t>
            </a:r>
            <a:r>
              <a:rPr lang="en-US" sz="1600" u="sng">
                <a:solidFill>
                  <a:schemeClr val="hlink"/>
                </a:solidFill>
                <a:latin typeface="Calibri"/>
                <a:ea typeface="Calibri"/>
                <a:cs typeface="Calibri"/>
                <a:sym typeface="Calibri"/>
                <a:hlinkClick r:id="rId5"/>
              </a:rPr>
              <a:t>https://flic.kr/p/8rs71z</a:t>
            </a:r>
            <a:endParaRPr sz="1600">
              <a:solidFill>
                <a:schemeClr val="dk1"/>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pic>
        <p:nvPicPr>
          <p:cNvPr id="129" name="Google Shape;129;p18"/>
          <p:cNvPicPr preferRelativeResize="0"/>
          <p:nvPr/>
        </p:nvPicPr>
        <p:blipFill rotWithShape="1">
          <a:blip r:embed="rId3">
            <a:alphaModFix/>
          </a:blip>
          <a:srcRect/>
          <a:stretch/>
        </p:blipFill>
        <p:spPr>
          <a:xfrm>
            <a:off x="951244" y="0"/>
            <a:ext cx="10058400" cy="6703962"/>
          </a:xfrm>
          <a:prstGeom prst="rect">
            <a:avLst/>
          </a:prstGeom>
          <a:noFill/>
          <a:ln>
            <a:noFill/>
          </a:ln>
        </p:spPr>
      </p:pic>
      <p:sp>
        <p:nvSpPr>
          <p:cNvPr id="130" name="Google Shape;130;p18"/>
          <p:cNvSpPr txBox="1"/>
          <p:nvPr/>
        </p:nvSpPr>
        <p:spPr>
          <a:xfrm rot="-5400000">
            <a:off x="6614160" y="1924734"/>
            <a:ext cx="9250680" cy="30777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400">
                <a:solidFill>
                  <a:schemeClr val="dk1"/>
                </a:solidFill>
                <a:latin typeface="Calibri"/>
                <a:ea typeface="Calibri"/>
                <a:cs typeface="Calibri"/>
                <a:sym typeface="Calibri"/>
              </a:rPr>
              <a:t>Working hard for a cup of coffee 1 by </a:t>
            </a:r>
            <a:r>
              <a:rPr lang="en-US" sz="1400" b="1" u="sng">
                <a:solidFill>
                  <a:schemeClr val="hlink"/>
                </a:solidFill>
                <a:latin typeface="Calibri"/>
                <a:ea typeface="Calibri"/>
                <a:cs typeface="Calibri"/>
                <a:sym typeface="Calibri"/>
                <a:hlinkClick r:id="rId4"/>
              </a:rPr>
              <a:t>R. Halfpaap</a:t>
            </a:r>
            <a:r>
              <a:rPr lang="en-US" sz="1400">
                <a:solidFill>
                  <a:schemeClr val="dk1"/>
                </a:solidFill>
                <a:latin typeface="Calibri"/>
                <a:ea typeface="Calibri"/>
                <a:cs typeface="Calibri"/>
                <a:sym typeface="Calibri"/>
              </a:rPr>
              <a:t>  cc-by-nd https://flic.kr/p/qF8vja</a:t>
            </a:r>
            <a:endParaRPr sz="1400">
              <a:solidFill>
                <a:schemeClr val="dk1"/>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pic>
        <p:nvPicPr>
          <p:cNvPr id="141" name="Google Shape;141;p20"/>
          <p:cNvPicPr preferRelativeResize="0"/>
          <p:nvPr/>
        </p:nvPicPr>
        <p:blipFill rotWithShape="1">
          <a:blip r:embed="rId3">
            <a:alphaModFix/>
          </a:blip>
          <a:srcRect/>
          <a:stretch/>
        </p:blipFill>
        <p:spPr>
          <a:xfrm>
            <a:off x="1409239" y="482702"/>
            <a:ext cx="4314825" cy="5848350"/>
          </a:xfrm>
          <a:prstGeom prst="rect">
            <a:avLst/>
          </a:prstGeom>
          <a:noFill/>
          <a:ln>
            <a:noFill/>
          </a:ln>
        </p:spPr>
      </p:pic>
      <p:sp>
        <p:nvSpPr>
          <p:cNvPr id="142" name="Google Shape;142;p20"/>
          <p:cNvSpPr txBox="1"/>
          <p:nvPr/>
        </p:nvSpPr>
        <p:spPr>
          <a:xfrm>
            <a:off x="7307826" y="3406877"/>
            <a:ext cx="3937820" cy="64633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3600">
                <a:solidFill>
                  <a:schemeClr val="dk1"/>
                </a:solidFill>
                <a:latin typeface="Calibri"/>
                <a:ea typeface="Calibri"/>
                <a:cs typeface="Calibri"/>
                <a:sym typeface="Calibri"/>
              </a:rPr>
              <a:t>It’s about scale</a:t>
            </a:r>
            <a:endParaRPr sz="3600">
              <a:solidFill>
                <a:schemeClr val="dk1"/>
              </a:solidFill>
              <a:latin typeface="Calibri"/>
              <a:ea typeface="Calibri"/>
              <a:cs typeface="Calibri"/>
              <a:sym typeface="Calibri"/>
            </a:endParaRPr>
          </a:p>
        </p:txBody>
      </p:sp>
      <p:cxnSp>
        <p:nvCxnSpPr>
          <p:cNvPr id="143" name="Google Shape;143;p20"/>
          <p:cNvCxnSpPr/>
          <p:nvPr/>
        </p:nvCxnSpPr>
        <p:spPr>
          <a:xfrm flipH="1">
            <a:off x="4741606" y="3764280"/>
            <a:ext cx="2505014" cy="11308"/>
          </a:xfrm>
          <a:prstGeom prst="straightConnector1">
            <a:avLst/>
          </a:prstGeom>
          <a:noFill/>
          <a:ln w="12700" cap="flat" cmpd="sng">
            <a:solidFill>
              <a:schemeClr val="accent1"/>
            </a:solidFill>
            <a:prstDash val="solid"/>
            <a:miter lim="800000"/>
            <a:headEnd type="none" w="sm" len="sm"/>
            <a:tailEnd type="triangle" w="med" len="med"/>
          </a:ln>
        </p:spPr>
      </p:cxn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1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4400"/>
              <a:buFont typeface="Calibri"/>
              <a:buNone/>
            </a:pPr>
            <a:r>
              <a:rPr lang="en-US" sz="4400" b="0" i="0" u="none" strike="noStrike" cap="none">
                <a:solidFill>
                  <a:schemeClr val="dk1"/>
                </a:solidFill>
                <a:latin typeface="Calibri"/>
                <a:ea typeface="Calibri"/>
                <a:cs typeface="Calibri"/>
                <a:sym typeface="Calibri"/>
              </a:rPr>
              <a:t>Aims</a:t>
            </a:r>
            <a:endParaRPr sz="4400" b="0" i="0" u="none" strike="noStrike" cap="none">
              <a:solidFill>
                <a:schemeClr val="dk1"/>
              </a:solidFill>
              <a:latin typeface="Calibri"/>
              <a:ea typeface="Calibri"/>
              <a:cs typeface="Calibri"/>
              <a:sym typeface="Calibri"/>
            </a:endParaRPr>
          </a:p>
        </p:txBody>
      </p:sp>
      <p:sp>
        <p:nvSpPr>
          <p:cNvPr id="136" name="Google Shape;136;p19"/>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2800"/>
              <a:buFont typeface="Arial"/>
              <a:buNone/>
            </a:pPr>
            <a:r>
              <a:rPr lang="en-US" sz="2800" b="0" i="0" u="none" strike="noStrike" cap="none">
                <a:solidFill>
                  <a:schemeClr val="dk1"/>
                </a:solidFill>
                <a:latin typeface="Calibri"/>
                <a:ea typeface="Calibri"/>
                <a:cs typeface="Calibri"/>
                <a:sym typeface="Calibri"/>
              </a:rPr>
              <a:t>To the greatest extent possible, Plinth will automate:</a:t>
            </a:r>
            <a:endParaRPr/>
          </a:p>
          <a:p>
            <a:pPr marL="228600" marR="0" lvl="0" indent="-228600" algn="l" rtl="0">
              <a:lnSpc>
                <a:spcPct val="90000"/>
              </a:lnSpc>
              <a:spcBef>
                <a:spcPts val="1000"/>
              </a:spcBef>
              <a:spcAft>
                <a:spcPts val="0"/>
              </a:spcAft>
              <a:buClr>
                <a:schemeClr val="dk1"/>
              </a:buClr>
              <a:buSzPts val="2800"/>
              <a:buFont typeface="Arial"/>
              <a:buChar char="•"/>
            </a:pPr>
            <a:r>
              <a:rPr lang="en-US" sz="2800" b="0" i="0" u="none" strike="noStrike" cap="none">
                <a:solidFill>
                  <a:schemeClr val="dk1"/>
                </a:solidFill>
                <a:latin typeface="Calibri"/>
                <a:ea typeface="Calibri"/>
                <a:cs typeface="Calibri"/>
                <a:sym typeface="Calibri"/>
              </a:rPr>
              <a:t>The automatic discovery of reports and datasets that have relevance to given research topics.</a:t>
            </a:r>
            <a:endParaRPr/>
          </a:p>
          <a:p>
            <a:pPr marL="228600" marR="0" lvl="0" indent="-228600" algn="l" rtl="0">
              <a:lnSpc>
                <a:spcPct val="90000"/>
              </a:lnSpc>
              <a:spcBef>
                <a:spcPts val="1000"/>
              </a:spcBef>
              <a:spcAft>
                <a:spcPts val="0"/>
              </a:spcAft>
              <a:buClr>
                <a:schemeClr val="dk1"/>
              </a:buClr>
              <a:buSzPts val="2800"/>
              <a:buFont typeface="Arial"/>
              <a:buChar char="•"/>
            </a:pPr>
            <a:r>
              <a:rPr lang="en-US" sz="2800" b="0" i="0" u="none" strike="noStrike" cap="none">
                <a:solidFill>
                  <a:schemeClr val="dk1"/>
                </a:solidFill>
                <a:latin typeface="Calibri"/>
                <a:ea typeface="Calibri"/>
                <a:cs typeface="Calibri"/>
                <a:sym typeface="Calibri"/>
              </a:rPr>
              <a:t>Ontology-based reconciliation of data:</a:t>
            </a:r>
            <a:endParaRPr/>
          </a:p>
          <a:p>
            <a:pPr marL="685800" marR="0" lvl="1" indent="-228600" algn="l" rtl="0">
              <a:lnSpc>
                <a:spcPct val="90000"/>
              </a:lnSpc>
              <a:spcBef>
                <a:spcPts val="500"/>
              </a:spcBef>
              <a:spcAft>
                <a:spcPts val="0"/>
              </a:spcAft>
              <a:buClr>
                <a:schemeClr val="dk1"/>
              </a:buClr>
              <a:buSzPts val="2400"/>
              <a:buFont typeface="Arial"/>
              <a:buChar char="•"/>
            </a:pPr>
            <a:r>
              <a:rPr lang="en-US" sz="2400" b="0" i="0" u="none" strike="noStrike" cap="none">
                <a:solidFill>
                  <a:schemeClr val="dk1"/>
                </a:solidFill>
                <a:latin typeface="Calibri"/>
                <a:ea typeface="Calibri"/>
                <a:cs typeface="Calibri"/>
                <a:sym typeface="Calibri"/>
              </a:rPr>
              <a:t>across datasets;</a:t>
            </a:r>
            <a:endParaRPr/>
          </a:p>
          <a:p>
            <a:pPr marL="685800" marR="0" lvl="1" indent="-228600" algn="l" rtl="0">
              <a:lnSpc>
                <a:spcPct val="90000"/>
              </a:lnSpc>
              <a:spcBef>
                <a:spcPts val="500"/>
              </a:spcBef>
              <a:spcAft>
                <a:spcPts val="0"/>
              </a:spcAft>
              <a:buClr>
                <a:schemeClr val="dk1"/>
              </a:buClr>
              <a:buSzPts val="2400"/>
              <a:buFont typeface="Arial"/>
              <a:buChar char="•"/>
            </a:pPr>
            <a:r>
              <a:rPr lang="en-US" sz="2400" b="0" i="0" u="none" strike="noStrike" cap="none">
                <a:solidFill>
                  <a:schemeClr val="dk1"/>
                </a:solidFill>
                <a:latin typeface="Calibri"/>
                <a:ea typeface="Calibri"/>
                <a:cs typeface="Calibri"/>
                <a:sym typeface="Calibri"/>
              </a:rPr>
              <a:t>across disciplinary boundaries;</a:t>
            </a:r>
            <a:endParaRPr/>
          </a:p>
          <a:p>
            <a:pPr marL="685800" marR="0" lvl="1" indent="-228600" algn="l" rtl="0">
              <a:lnSpc>
                <a:spcPct val="90000"/>
              </a:lnSpc>
              <a:spcBef>
                <a:spcPts val="500"/>
              </a:spcBef>
              <a:spcAft>
                <a:spcPts val="0"/>
              </a:spcAft>
              <a:buClr>
                <a:schemeClr val="dk1"/>
              </a:buClr>
              <a:buSzPts val="2400"/>
              <a:buFont typeface="Arial"/>
              <a:buChar char="•"/>
            </a:pPr>
            <a:r>
              <a:rPr lang="en-US" sz="2400" b="0" i="0" u="none" strike="noStrike" cap="none">
                <a:solidFill>
                  <a:schemeClr val="dk1"/>
                </a:solidFill>
                <a:latin typeface="Calibri"/>
                <a:ea typeface="Calibri"/>
                <a:cs typeface="Calibri"/>
                <a:sym typeface="Calibri"/>
              </a:rPr>
              <a:t>extracted from reports.</a:t>
            </a:r>
            <a:endParaRPr/>
          </a:p>
          <a:p>
            <a:pPr marL="228600" marR="0" lvl="0" indent="-228600" algn="l" rtl="0">
              <a:lnSpc>
                <a:spcPct val="90000"/>
              </a:lnSpc>
              <a:spcBef>
                <a:spcPts val="1000"/>
              </a:spcBef>
              <a:spcAft>
                <a:spcPts val="0"/>
              </a:spcAft>
              <a:buClr>
                <a:schemeClr val="dk1"/>
              </a:buClr>
              <a:buSzPts val="2800"/>
              <a:buFont typeface="Arial"/>
              <a:buChar char="•"/>
            </a:pPr>
            <a:r>
              <a:rPr lang="en-US" sz="2800" b="0" i="0" u="none" strike="noStrike" cap="none">
                <a:solidFill>
                  <a:schemeClr val="dk1"/>
                </a:solidFill>
                <a:latin typeface="Calibri"/>
                <a:ea typeface="Calibri"/>
                <a:cs typeface="Calibri"/>
                <a:sym typeface="Calibri"/>
              </a:rPr>
              <a:t>The mediation of queries across datasets.</a:t>
            </a:r>
            <a:endParaRPr sz="2800" b="0" i="0" u="none" strike="noStrike" cap="none">
              <a:solidFill>
                <a:schemeClr val="dk1"/>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pic>
        <p:nvPicPr>
          <p:cNvPr id="148" name="Google Shape;148;p21"/>
          <p:cNvPicPr preferRelativeResize="0"/>
          <p:nvPr/>
        </p:nvPicPr>
        <p:blipFill rotWithShape="1">
          <a:blip r:embed="rId3">
            <a:alphaModFix/>
          </a:blip>
          <a:srcRect/>
          <a:stretch/>
        </p:blipFill>
        <p:spPr>
          <a:xfrm>
            <a:off x="919988" y="1402328"/>
            <a:ext cx="8305800" cy="4800600"/>
          </a:xfrm>
          <a:prstGeom prst="rect">
            <a:avLst/>
          </a:prstGeom>
          <a:noFill/>
          <a:ln>
            <a:noFill/>
          </a:ln>
        </p:spPr>
      </p:pic>
      <p:pic>
        <p:nvPicPr>
          <p:cNvPr id="149" name="Google Shape;149;p21" descr="isieve_white"/>
          <p:cNvPicPr preferRelativeResize="0"/>
          <p:nvPr/>
        </p:nvPicPr>
        <p:blipFill rotWithShape="1">
          <a:blip r:embed="rId4">
            <a:alphaModFix/>
          </a:blip>
          <a:srcRect/>
          <a:stretch/>
        </p:blipFill>
        <p:spPr>
          <a:xfrm>
            <a:off x="10147562" y="5815013"/>
            <a:ext cx="1688020" cy="775831"/>
          </a:xfrm>
          <a:prstGeom prst="rect">
            <a:avLst/>
          </a:prstGeom>
          <a:noFill/>
          <a:ln>
            <a:noFill/>
          </a:ln>
        </p:spPr>
      </p:pic>
      <p:sp>
        <p:nvSpPr>
          <p:cNvPr id="150" name="Google Shape;150;p2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4400"/>
              <a:buFont typeface="Calibri"/>
              <a:buNone/>
            </a:pPr>
            <a:r>
              <a:rPr lang="en-US" sz="4400" b="0" i="0" u="none" strike="noStrike" cap="none" dirty="0" smtClean="0">
                <a:solidFill>
                  <a:schemeClr val="dk1"/>
                </a:solidFill>
                <a:latin typeface="Calibri"/>
                <a:ea typeface="Calibri"/>
                <a:cs typeface="Calibri"/>
                <a:sym typeface="Calibri"/>
              </a:rPr>
              <a:t>Machine learning - Sentiment analysis</a:t>
            </a:r>
            <a:endParaRPr sz="4400" b="0" i="0" u="none" strike="noStrike" cap="none" dirty="0">
              <a:solidFill>
                <a:schemeClr val="dk1"/>
              </a:solidFill>
              <a:latin typeface="Calibri"/>
              <a:ea typeface="Calibri"/>
              <a:cs typeface="Calibri"/>
              <a:sym typeface="Calibri"/>
            </a:endParaRPr>
          </a:p>
        </p:txBody>
      </p:sp>
      <p:pic>
        <p:nvPicPr>
          <p:cNvPr id="151" name="Google Shape;151;p21"/>
          <p:cNvPicPr preferRelativeResize="0"/>
          <p:nvPr/>
        </p:nvPicPr>
        <p:blipFill rotWithShape="1">
          <a:blip r:embed="rId5">
            <a:alphaModFix/>
          </a:blip>
          <a:srcRect/>
          <a:stretch/>
        </p:blipFill>
        <p:spPr>
          <a:xfrm>
            <a:off x="3986267" y="1402329"/>
            <a:ext cx="5984788" cy="4482278"/>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1033</TotalTime>
  <Words>1371</Words>
  <Application>Microsoft Office PowerPoint</Application>
  <PresentationFormat>Widescreen</PresentationFormat>
  <Paragraphs>166</Paragraphs>
  <Slides>22</Slides>
  <Notes>22</Notes>
  <HiddenSlides>1</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22</vt:i4>
      </vt:variant>
    </vt:vector>
  </HeadingPairs>
  <TitlesOfParts>
    <vt:vector size="28" baseType="lpstr">
      <vt:lpstr>Arial</vt:lpstr>
      <vt:lpstr>Calibri</vt:lpstr>
      <vt:lpstr>Consolas</vt:lpstr>
      <vt:lpstr>Courier New</vt:lpstr>
      <vt:lpstr>Noto Sans Symbols</vt:lpstr>
      <vt:lpstr>Office Theme</vt:lpstr>
      <vt:lpstr>Plinth</vt:lpstr>
      <vt:lpstr>Our pilots</vt:lpstr>
      <vt:lpstr>Our pilots</vt:lpstr>
      <vt:lpstr>Globally…</vt:lpstr>
      <vt:lpstr>PowerPoint Presentation</vt:lpstr>
      <vt:lpstr>PowerPoint Presentation</vt:lpstr>
      <vt:lpstr>PowerPoint Presentation</vt:lpstr>
      <vt:lpstr>Aims</vt:lpstr>
      <vt:lpstr>Machine learning - Sentiment analysis</vt:lpstr>
      <vt:lpstr>PowerPoint Presentation</vt:lpstr>
      <vt:lpstr>Machine learning</vt:lpstr>
      <vt:lpstr>Thus:</vt:lpstr>
      <vt:lpstr>ML practitioner’s rephrasing of the project:</vt:lpstr>
      <vt:lpstr>In short: yes</vt:lpstr>
      <vt:lpstr>Semantic Data Lake</vt:lpstr>
      <vt:lpstr>Retrieving data from the Semantic Data Lake</vt:lpstr>
      <vt:lpstr>Semantic Data Lake – Envisaged Architecture </vt:lpstr>
      <vt:lpstr>Semantic Data Lake – Result Reconciliation </vt:lpstr>
      <vt:lpstr>Squerall – realising the Semantic Data Lake </vt:lpstr>
      <vt:lpstr>Required human effort should reduce over time</vt:lpstr>
      <vt:lpstr>PowerPoint Presentation</vt:lpstr>
      <vt:lpstr>It’s not science fiction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Plinth</dc:title>
  <cp:lastModifiedBy>Cox, Simon (L&amp;W, Highett)</cp:lastModifiedBy>
  <cp:revision>7</cp:revision>
  <dcterms:modified xsi:type="dcterms:W3CDTF">2018-11-07T06:42:06Z</dcterms:modified>
</cp:coreProperties>
</file>